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3"/>
    <p:restoredTop sz="60612"/>
  </p:normalViewPr>
  <p:slideViewPr>
    <p:cSldViewPr snapToGrid="0" snapToObjects="1">
      <p:cViewPr varScale="1">
        <p:scale>
          <a:sx n="124" d="100"/>
          <a:sy n="124"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7D190-36A2-8B4F-89C0-8D488C601DCE}" type="datetimeFigureOut">
              <a:rPr kumimoji="1" lang="zh-CN" altLang="en-US" smtClean="0"/>
              <a:t>2019/3/25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BF9C0-07BD-FF41-B886-9D3DBF9DDD5C}" type="slidenum">
              <a:rPr kumimoji="1" lang="zh-CN" altLang="en-US" smtClean="0"/>
              <a:t>‹#›</a:t>
            </a:fld>
            <a:endParaRPr kumimoji="1" lang="zh-CN" altLang="en-US"/>
          </a:p>
        </p:txBody>
      </p:sp>
    </p:spTree>
    <p:extLst>
      <p:ext uri="{BB962C8B-B14F-4D97-AF65-F5344CB8AC3E}">
        <p14:creationId xmlns:p14="http://schemas.microsoft.com/office/powerpoint/2010/main" val="1324833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we.mitre.org/data/definitions/89.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nvd.nist.gov/vuln/search/results?form_type=Advanced&amp;results_type=overview&amp;search_type=all&amp;cwe_id=CWE-8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we.mitre.org/data/definitions/602.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1</a:t>
            </a:fld>
            <a:endParaRPr kumimoji="1" lang="zh-CN" altLang="en-US"/>
          </a:p>
        </p:txBody>
      </p:sp>
    </p:spTree>
    <p:extLst>
      <p:ext uri="{BB962C8B-B14F-4D97-AF65-F5344CB8AC3E}">
        <p14:creationId xmlns:p14="http://schemas.microsoft.com/office/powerpoint/2010/main" val="280506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 altLang="zh-CN" sz="1200" b="0" i="0" u="none" strike="noStrike" kern="1200" dirty="0">
                <a:solidFill>
                  <a:schemeClr val="tx1"/>
                </a:solidFill>
                <a:effectLst/>
                <a:latin typeface="+mn-lt"/>
                <a:ea typeface="+mn-ea"/>
                <a:cs typeface="+mn-cs"/>
              </a:rPr>
              <a:t>To address those cases where the dynamically generated queries, which although risky but becomes a requirement, the suggestion given by </a:t>
            </a:r>
            <a:r>
              <a:rPr lang="en" altLang="zh-CN" sz="1200" b="0" i="0" u="none" strike="noStrike" kern="1200" dirty="0" err="1">
                <a:solidFill>
                  <a:schemeClr val="tx1"/>
                </a:solidFill>
                <a:effectLst/>
                <a:latin typeface="+mn-lt"/>
                <a:ea typeface="+mn-ea"/>
                <a:cs typeface="+mn-cs"/>
              </a:rPr>
              <a:t>Mitre</a:t>
            </a:r>
            <a:r>
              <a:rPr lang="en" altLang="zh-CN" sz="1200" b="0" i="0" u="none" strike="noStrike" kern="1200" dirty="0">
                <a:solidFill>
                  <a:schemeClr val="tx1"/>
                </a:solidFill>
                <a:effectLst/>
                <a:latin typeface="+mn-lt"/>
                <a:ea typeface="+mn-ea"/>
                <a:cs typeface="+mn-cs"/>
              </a:rPr>
              <a:t> is to ensuring that the arguments are quoted and the special characters are escaped. They also point out that the most conservative one can go is to escape or filter all those character that do not pass an extremely strict whitelist. Also, if the special characters are required then one can wrap each argument in quote after an escaping/filtering step.</a:t>
            </a:r>
          </a:p>
          <a:p>
            <a:pPr marL="228600" indent="-228600">
              <a:buAutoNum type="arabicPeriod"/>
            </a:pPr>
            <a:r>
              <a:rPr lang="en" altLang="zh-CN" dirty="0"/>
              <a:t>The recommendation of </a:t>
            </a:r>
            <a:r>
              <a:rPr lang="en" altLang="zh-CN" dirty="0" err="1"/>
              <a:t>Mitre</a:t>
            </a:r>
            <a:r>
              <a:rPr lang="en" altLang="zh-CN" dirty="0"/>
              <a:t> is the assumption that all input is malicious. The usage of “accept known good” or whitelisting, i.e. use of whitelist values which conforms to the strictest of the specification while rejecting all other values is seen as the best solution when available.</a:t>
            </a:r>
          </a:p>
          <a:p>
            <a:pPr marL="228600" indent="-228600">
              <a:buAutoNum type="arabicPeriod"/>
            </a:pPr>
            <a:endParaRPr lang="en" altLang="zh-CN"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10</a:t>
            </a:fld>
            <a:endParaRPr kumimoji="1" lang="zh-CN" altLang="en-US"/>
          </a:p>
        </p:txBody>
      </p:sp>
    </p:spTree>
    <p:extLst>
      <p:ext uri="{BB962C8B-B14F-4D97-AF65-F5344CB8AC3E}">
        <p14:creationId xmlns:p14="http://schemas.microsoft.com/office/powerpoint/2010/main" val="2963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2</a:t>
            </a:fld>
            <a:endParaRPr kumimoji="1" lang="zh-CN" altLang="en-US"/>
          </a:p>
        </p:txBody>
      </p:sp>
    </p:spTree>
    <p:extLst>
      <p:ext uri="{BB962C8B-B14F-4D97-AF65-F5344CB8AC3E}">
        <p14:creationId xmlns:p14="http://schemas.microsoft.com/office/powerpoint/2010/main" val="176623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sz="1200" dirty="0"/>
              <a:t>describes direct insertion of attacker-controlled data into variables that are used to construct SQL commands</a:t>
            </a:r>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3</a:t>
            </a:fld>
            <a:endParaRPr kumimoji="1" lang="zh-CN" altLang="en-US"/>
          </a:p>
        </p:txBody>
      </p:sp>
    </p:spTree>
    <p:extLst>
      <p:ext uri="{BB962C8B-B14F-4D97-AF65-F5344CB8AC3E}">
        <p14:creationId xmlns:p14="http://schemas.microsoft.com/office/powerpoint/2010/main" val="73487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The common consequences of this particular weakness area listed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rPr>
              <a:t>1) Confidentiality: Since SQL databases generally hold sensitive data, loss of confidentiality is a frequent problem with SQL injection vulnerabilities. </a:t>
            </a:r>
            <a:r>
              <a:rPr lang="en" altLang="zh-CN" sz="1200" b="0" i="0" u="none" strike="noStrike" kern="1200" dirty="0">
                <a:solidFill>
                  <a:schemeClr val="tx1"/>
                </a:solidFill>
                <a:effectLst/>
                <a:latin typeface="+mn-lt"/>
                <a:ea typeface="+mn-ea"/>
                <a:cs typeface="+mn-cs"/>
              </a:rPr>
              <a:t>SQL injection enables one the access to the restricted part of the database and that generally leads to the access to the confidential information. </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lt1"/>
                </a:solidFill>
                <a:effectLst/>
                <a:latin typeface="+mn-lt"/>
                <a:ea typeface="+mn-ea"/>
                <a:cs typeface="+mn-cs"/>
              </a:rPr>
              <a:t>2) Usually, access controls require certain interaction with the SQL database. It is possible through SQL injection to bypass these controls and gain illicit access to controlled areas.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lt1"/>
                </a:solidFill>
                <a:effectLst/>
                <a:latin typeface="+mn-lt"/>
                <a:ea typeface="+mn-ea"/>
                <a:cs typeface="+mn-cs"/>
              </a:rPr>
              <a:t>Authentication</a:t>
            </a:r>
            <a:r>
              <a:rPr lang="en-US" altLang="zh-CN" sz="1200" kern="100" dirty="0">
                <a:effectLst/>
                <a:latin typeface="宋体" panose="02010600030101010101" pitchFamily="2" charset="-122"/>
                <a:ea typeface="宋体" panose="02010600030101010101" pitchFamily="2" charset="-122"/>
              </a:rPr>
              <a:t>: </a:t>
            </a:r>
            <a:r>
              <a:rPr lang="en-US" altLang="zh-CN" sz="1200" kern="100" dirty="0">
                <a:effectLst/>
              </a:rPr>
              <a:t>If poor SQL commands are used to check user names and passwords, it may be possible to connect to a system as another user with no previous knowledge of the password. </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Authorization</a:t>
            </a:r>
            <a:r>
              <a:rPr lang="zh-CN" altLang="en-US" sz="1200" b="0" i="0" u="none" strike="noStrike" kern="1200" dirty="0">
                <a:solidFill>
                  <a:schemeClr val="tx1"/>
                </a:solidFill>
                <a:effectLst/>
                <a:latin typeface="+mn-lt"/>
                <a:ea typeface="+mn-ea"/>
                <a:cs typeface="+mn-cs"/>
              </a:rPr>
              <a:t>：</a:t>
            </a:r>
            <a:r>
              <a:rPr lang="en-US" altLang="zh-CN" sz="1200" kern="100" dirty="0">
                <a:effectLst/>
              </a:rPr>
              <a:t>If authorization information is held in a SQL database, it may be possible to change this information through the successful exploitation of a SQL injection vulnerability. </a:t>
            </a: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rPr>
              <a:t>3) Integrity</a:t>
            </a:r>
            <a:r>
              <a:rPr lang="en-US" altLang="zh-CN" sz="1200" kern="100" dirty="0">
                <a:effectLst/>
                <a:latin typeface="宋体" panose="02010600030101010101" pitchFamily="2" charset="-122"/>
                <a:ea typeface="宋体" panose="02010600030101010101" pitchFamily="2" charset="-122"/>
              </a:rPr>
              <a:t>:</a:t>
            </a:r>
            <a:r>
              <a:rPr lang="en" altLang="zh-CN" sz="1200" kern="100" dirty="0">
                <a:effectLst/>
                <a:latin typeface="宋体" panose="02010600030101010101" pitchFamily="2" charset="-122"/>
                <a:ea typeface="宋体" panose="02010600030101010101" pitchFamily="2" charset="-122"/>
              </a:rPr>
              <a:t>A successful SQL injection is not just interacting and showing the table but is also capable of modifying them. The integrity of a vulnerable application should not be trusted for integrity.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宋体" panose="02010600030101010101" pitchFamily="2" charset="-122"/>
                <a:ea typeface="宋体" panose="02010600030101010101" pitchFamily="2" charset="-122"/>
              </a:rPr>
              <a:t> </a:t>
            </a:r>
            <a:r>
              <a:rPr lang="en-US" altLang="zh-CN" sz="1200" kern="100" dirty="0">
                <a:effectLst/>
              </a:rPr>
              <a:t>Just as it may be possible to read sensitive information, it is also possible to make changes or even delete this information with a SQL injection attack.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00" dirty="0">
              <a:effectLst/>
              <a:latin typeface="宋体" panose="02010600030101010101" pitchFamily="2" charset="-122"/>
              <a:ea typeface="宋体" panose="02010600030101010101" pitchFamily="2" charset="-122"/>
              <a:cs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4</a:t>
            </a:fld>
            <a:endParaRPr kumimoji="1" lang="zh-CN" altLang="en-US"/>
          </a:p>
        </p:txBody>
      </p:sp>
    </p:spTree>
    <p:extLst>
      <p:ext uri="{BB962C8B-B14F-4D97-AF65-F5344CB8AC3E}">
        <p14:creationId xmlns:p14="http://schemas.microsoft.com/office/powerpoint/2010/main" val="279448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 altLang="zh-CN" sz="1200" b="0" i="0" u="none" strike="noStrike" kern="1200" dirty="0">
                <a:solidFill>
                  <a:schemeClr val="tx1"/>
                </a:solidFill>
                <a:effectLst/>
                <a:latin typeface="+mn-lt"/>
                <a:ea typeface="+mn-ea"/>
                <a:cs typeface="+mn-cs"/>
              </a:rPr>
              <a:t>The examples that are observed over the years have been placed into 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CVE</a:t>
            </a:r>
            <a:r>
              <a:rPr lang="en" altLang="zh-CN" sz="1200" b="0" i="0" u="none" strike="noStrike" kern="1200" dirty="0">
                <a:solidFill>
                  <a:schemeClr val="tx1"/>
                </a:solidFill>
                <a:effectLst/>
                <a:latin typeface="+mn-lt"/>
                <a:ea typeface="+mn-ea"/>
                <a:cs typeface="+mn-cs"/>
              </a:rPr>
              <a:t>. Some of these examples are given on the </a:t>
            </a:r>
            <a:r>
              <a:rPr lang="en" altLang="zh-CN" sz="1200" b="0" i="0" u="none" strike="noStrike" kern="1200" dirty="0">
                <a:solidFill>
                  <a:schemeClr val="tx1"/>
                </a:solidFill>
                <a:effectLst/>
                <a:latin typeface="+mn-lt"/>
                <a:ea typeface="+mn-ea"/>
                <a:cs typeface="+mn-cs"/>
                <a:hlinkClick r:id="rId3"/>
              </a:rPr>
              <a:t>CWE-89 page</a:t>
            </a:r>
            <a:r>
              <a:rPr lang="en" altLang="zh-CN" sz="1200" b="0" i="0" u="none" strike="noStrike" kern="1200" dirty="0">
                <a:solidFill>
                  <a:schemeClr val="tx1"/>
                </a:solidFill>
                <a:effectLst/>
                <a:latin typeface="+mn-lt"/>
                <a:ea typeface="+mn-ea"/>
                <a:cs typeface="+mn-cs"/>
              </a:rPr>
              <a:t> as follows:</a:t>
            </a:r>
          </a:p>
          <a:p>
            <a:pPr marL="228600" indent="-228600">
              <a:buAutoNum type="arabicPeriod"/>
            </a:pPr>
            <a:r>
              <a:rPr lang="en" altLang="zh-CN" sz="1200" b="0" i="0" u="none" strike="noStrike" kern="1200" dirty="0">
                <a:solidFill>
                  <a:schemeClr val="tx1"/>
                </a:solidFill>
                <a:effectLst/>
                <a:latin typeface="+mn-lt"/>
                <a:ea typeface="+mn-ea"/>
                <a:cs typeface="+mn-cs"/>
              </a:rPr>
              <a:t>The </a:t>
            </a:r>
            <a:r>
              <a:rPr lang="en" altLang="zh-CN" sz="1200" b="0" i="0" u="none" strike="noStrike" kern="1200" dirty="0">
                <a:solidFill>
                  <a:schemeClr val="tx1"/>
                </a:solidFill>
                <a:effectLst/>
                <a:latin typeface="+mn-lt"/>
                <a:ea typeface="+mn-ea"/>
                <a:cs typeface="+mn-cs"/>
                <a:hlinkClick r:id="rId4"/>
              </a:rPr>
              <a:t>actual listing</a:t>
            </a:r>
            <a:r>
              <a:rPr lang="en" altLang="zh-CN" sz="1200" b="0" i="0" u="none" strike="noStrike" kern="1200" dirty="0">
                <a:solidFill>
                  <a:schemeClr val="tx1"/>
                </a:solidFill>
                <a:effectLst/>
                <a:latin typeface="+mn-lt"/>
                <a:ea typeface="+mn-ea"/>
                <a:cs typeface="+mn-cs"/>
              </a:rPr>
              <a:t> has around 5000 entries in this category. This shows that the </a:t>
            </a:r>
            <a:r>
              <a:rPr lang="en" altLang="zh-CN" sz="1200" b="0" i="0" u="none" strike="noStrike" kern="1200" dirty="0" err="1">
                <a:solidFill>
                  <a:schemeClr val="tx1"/>
                </a:solidFill>
                <a:effectLst/>
                <a:latin typeface="+mn-lt"/>
                <a:ea typeface="+mn-ea"/>
                <a:cs typeface="+mn-cs"/>
              </a:rPr>
              <a:t>sql</a:t>
            </a:r>
            <a:r>
              <a:rPr lang="en" altLang="zh-CN" sz="1200" b="0" i="0" u="none" strike="noStrike" kern="1200" dirty="0">
                <a:solidFill>
                  <a:schemeClr val="tx1"/>
                </a:solidFill>
                <a:effectLst/>
                <a:latin typeface="+mn-lt"/>
                <a:ea typeface="+mn-ea"/>
                <a:cs typeface="+mn-cs"/>
              </a:rPr>
              <a:t> injections are actually observed in the works of experienced developers too. </a:t>
            </a:r>
            <a:br>
              <a:rPr lang="en" altLang="zh-CN" dirty="0"/>
            </a:br>
            <a:endParaRPr kumimoji="1" lang="en-US" altLang="zh-CN" dirty="0"/>
          </a:p>
          <a:p>
            <a:r>
              <a:rPr kumimoji="1" lang="en-US" altLang="zh-CN" dirty="0"/>
              <a:t>2. </a:t>
            </a:r>
            <a:r>
              <a:rPr lang="en" altLang="zh-CN" sz="1200" b="0" i="0" u="none" strike="noStrike" kern="1200" dirty="0">
                <a:solidFill>
                  <a:schemeClr val="tx1"/>
                </a:solidFill>
                <a:effectLst/>
                <a:latin typeface="+mn-lt"/>
                <a:ea typeface="+mn-ea"/>
                <a:cs typeface="+mn-cs"/>
              </a:rPr>
              <a:t>An attacker exploits this weakness in software that constructs SQL commands based on user input. According to CAPEC classification there are the following attack patterns:</a:t>
            </a:r>
            <a:r>
              <a:rPr lang="zh-CN" altLang="en-US"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 Common Attack Pattern Enumeration and Classification (CAPEC™)</a:t>
            </a:r>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5</a:t>
            </a:fld>
            <a:endParaRPr kumimoji="1" lang="zh-CN" altLang="en-US"/>
          </a:p>
        </p:txBody>
      </p:sp>
    </p:spTree>
    <p:extLst>
      <p:ext uri="{BB962C8B-B14F-4D97-AF65-F5344CB8AC3E}">
        <p14:creationId xmlns:p14="http://schemas.microsoft.com/office/powerpoint/2010/main" val="258814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 altLang="zh-CN" sz="1200" b="0" i="0" u="none" strike="noStrike" kern="1200" dirty="0">
                <a:solidFill>
                  <a:schemeClr val="tx1"/>
                </a:solidFill>
                <a:effectLst/>
                <a:latin typeface="+mn-lt"/>
                <a:ea typeface="+mn-ea"/>
                <a:cs typeface="+mn-cs"/>
              </a:rPr>
              <a:t>this code is to run the following </a:t>
            </a:r>
            <a:r>
              <a:rPr lang="en" altLang="zh-CN" sz="1200" b="0" i="0" u="none" strike="noStrike" kern="1200" dirty="0" err="1">
                <a:solidFill>
                  <a:schemeClr val="tx1"/>
                </a:solidFill>
                <a:effectLst/>
                <a:latin typeface="+mn-lt"/>
                <a:ea typeface="+mn-ea"/>
                <a:cs typeface="+mn-cs"/>
              </a:rPr>
              <a:t>sql</a:t>
            </a:r>
            <a:r>
              <a:rPr lang="en" altLang="zh-CN" sz="1200" b="0" i="0" u="none" strike="noStrike" kern="1200" dirty="0">
                <a:solidFill>
                  <a:schemeClr val="tx1"/>
                </a:solidFill>
                <a:effectLst/>
                <a:latin typeface="+mn-lt"/>
                <a:ea typeface="+mn-ea"/>
                <a:cs typeface="+mn-cs"/>
              </a:rPr>
              <a:t> query.</a:t>
            </a:r>
          </a:p>
          <a:p>
            <a:r>
              <a:rPr lang="en" altLang="zh-CN" sz="1200" b="0" i="0" u="none" strike="noStrike" kern="1200" dirty="0">
                <a:solidFill>
                  <a:schemeClr val="tx1"/>
                </a:solidFill>
                <a:effectLst/>
                <a:latin typeface="+mn-lt"/>
                <a:ea typeface="+mn-ea"/>
                <a:cs typeface="+mn-cs"/>
              </a:rPr>
              <a:t>2. However, because the query is constructed dynamically by concatenating a constant base query string and a user input string, the query only behaves correctly if </a:t>
            </a:r>
            <a:r>
              <a:rPr lang="en" altLang="zh-CN" sz="1200" b="0" i="0" u="none" strike="noStrike" kern="1200" dirty="0" err="1">
                <a:solidFill>
                  <a:schemeClr val="tx1"/>
                </a:solidFill>
                <a:effectLst/>
                <a:latin typeface="+mn-lt"/>
                <a:ea typeface="+mn-ea"/>
                <a:cs typeface="+mn-cs"/>
              </a:rPr>
              <a:t>itemName</a:t>
            </a:r>
            <a:r>
              <a:rPr lang="en" altLang="zh-CN" sz="1200" b="0" i="0" u="none" strike="noStrike" kern="1200" dirty="0">
                <a:solidFill>
                  <a:schemeClr val="tx1"/>
                </a:solidFill>
                <a:effectLst/>
                <a:latin typeface="+mn-lt"/>
                <a:ea typeface="+mn-ea"/>
                <a:cs typeface="+mn-cs"/>
              </a:rPr>
              <a:t> does not contain a single-quote character. If an attacker with the user name </a:t>
            </a:r>
            <a:r>
              <a:rPr lang="en" altLang="zh-CN" sz="1200" b="0" i="0" u="none" strike="noStrike" kern="1200" dirty="0" err="1">
                <a:solidFill>
                  <a:schemeClr val="tx1"/>
                </a:solidFill>
                <a:effectLst/>
                <a:latin typeface="+mn-lt"/>
                <a:ea typeface="+mn-ea"/>
                <a:cs typeface="+mn-cs"/>
              </a:rPr>
              <a:t>wiley</a:t>
            </a:r>
            <a:r>
              <a:rPr lang="en" altLang="zh-CN" sz="1200" b="0" i="0" u="none" strike="noStrike" kern="1200" dirty="0">
                <a:solidFill>
                  <a:schemeClr val="tx1"/>
                </a:solidFill>
                <a:effectLst/>
                <a:latin typeface="+mn-lt"/>
                <a:ea typeface="+mn-ea"/>
                <a:cs typeface="+mn-cs"/>
              </a:rPr>
              <a:t> enters the string:</a:t>
            </a:r>
          </a:p>
          <a:p>
            <a:r>
              <a:rPr lang="en" altLang="zh-CN" sz="1200" b="0" i="0" u="none" strike="noStrike" kern="1200" dirty="0">
                <a:solidFill>
                  <a:schemeClr val="tx1"/>
                </a:solidFill>
                <a:effectLst/>
                <a:latin typeface="+mn-lt"/>
                <a:ea typeface="+mn-ea"/>
                <a:cs typeface="+mn-cs"/>
              </a:rPr>
              <a:t>3. then the query becomes the following:</a:t>
            </a:r>
          </a:p>
          <a:p>
            <a:r>
              <a:rPr lang="en" altLang="zh-CN" sz="1200" b="0" i="0" u="none" strike="noStrike" kern="1200" dirty="0">
                <a:solidFill>
                  <a:schemeClr val="tx1"/>
                </a:solidFill>
                <a:effectLst/>
                <a:latin typeface="+mn-lt"/>
                <a:ea typeface="+mn-ea"/>
                <a:cs typeface="+mn-cs"/>
              </a:rPr>
              <a:t>4. The addition of </a:t>
            </a:r>
            <a:r>
              <a:rPr lang="en" altLang="zh-CN" sz="1200" b="0" i="0" u="none" strike="noStrike" kern="1200" dirty="0" err="1">
                <a:solidFill>
                  <a:schemeClr val="tx1"/>
                </a:solidFill>
                <a:effectLst/>
                <a:latin typeface="+mn-lt"/>
                <a:ea typeface="+mn-ea"/>
                <a:cs typeface="+mn-cs"/>
              </a:rPr>
              <a:t>the:OR</a:t>
            </a:r>
            <a:r>
              <a:rPr lang="en" altLang="zh-CN" sz="1200" b="0" i="0" u="none" strike="noStrike" kern="1200" dirty="0">
                <a:solidFill>
                  <a:schemeClr val="tx1"/>
                </a:solidFill>
                <a:effectLst/>
                <a:latin typeface="+mn-lt"/>
                <a:ea typeface="+mn-ea"/>
                <a:cs typeface="+mn-cs"/>
              </a:rPr>
              <a:t> 'a'=‘a, causes the WHERE clause to always evaluate to true.</a:t>
            </a:r>
          </a:p>
          <a:p>
            <a:r>
              <a:rPr lang="en" altLang="zh-CN" sz="1200" b="0" i="0" u="none" strike="noStrike" kern="1200" dirty="0">
                <a:solidFill>
                  <a:schemeClr val="tx1"/>
                </a:solidFill>
                <a:effectLst/>
                <a:latin typeface="+mn-lt"/>
                <a:ea typeface="+mn-ea"/>
                <a:cs typeface="+mn-cs"/>
              </a:rPr>
              <a:t>5. This simplification of the query allows the attacker to bypass the requirement that the query only return items owned by the authenticated user; the query now returns all entries stored in the items table, regardless of their specified owner.</a:t>
            </a:r>
          </a:p>
          <a:p>
            <a:endParaRPr lang="en"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6</a:t>
            </a:fld>
            <a:endParaRPr kumimoji="1" lang="zh-CN" altLang="en-US"/>
          </a:p>
        </p:txBody>
      </p:sp>
    </p:spTree>
    <p:extLst>
      <p:ext uri="{BB962C8B-B14F-4D97-AF65-F5344CB8AC3E}">
        <p14:creationId xmlns:p14="http://schemas.microsoft.com/office/powerpoint/2010/main" val="241311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1. This example takes an adversary outside the database and give access to shell commands themselves. It is about the MS SQL which has a built in function to execute shell commands. They demonstrate how one can exploit a command like:</a:t>
            </a:r>
          </a:p>
          <a:p>
            <a:r>
              <a:rPr lang="en" altLang="zh-CN" sz="1200" b="0" i="0" u="none" strike="noStrike" kern="1200" dirty="0">
                <a:solidFill>
                  <a:schemeClr val="tx1"/>
                </a:solidFill>
                <a:effectLst/>
                <a:latin typeface="+mn-lt"/>
                <a:ea typeface="+mn-ea"/>
                <a:cs typeface="+mn-cs"/>
              </a:rPr>
              <a:t>2. As can be seen, the malicious input changes the semantics of the query into a query, a shell command execution and a </a:t>
            </a:r>
            <a:r>
              <a:rPr lang="en" altLang="zh-CN" sz="1200" b="0" i="0" u="none" strike="noStrike" kern="1200" dirty="0" err="1">
                <a:solidFill>
                  <a:schemeClr val="tx1"/>
                </a:solidFill>
                <a:effectLst/>
                <a:latin typeface="+mn-lt"/>
                <a:ea typeface="+mn-ea"/>
                <a:cs typeface="+mn-cs"/>
              </a:rPr>
              <a:t>comment.and</a:t>
            </a:r>
            <a:r>
              <a:rPr lang="en" altLang="zh-CN" sz="1200" b="0" i="0" u="none" strike="noStrike" kern="1200" dirty="0">
                <a:solidFill>
                  <a:schemeClr val="tx1"/>
                </a:solidFill>
                <a:effectLst/>
                <a:latin typeface="+mn-lt"/>
                <a:ea typeface="+mn-ea"/>
                <a:cs typeface="+mn-cs"/>
              </a:rPr>
              <a:t> it execute the </a:t>
            </a:r>
            <a:r>
              <a:rPr lang="en" altLang="zh-CN" sz="1200" b="0" i="0" u="none" strike="noStrike" kern="1200" dirty="0" err="1">
                <a:solidFill>
                  <a:schemeClr val="tx1"/>
                </a:solidFill>
                <a:effectLst/>
                <a:latin typeface="+mn-lt"/>
                <a:ea typeface="+mn-ea"/>
                <a:cs typeface="+mn-cs"/>
              </a:rPr>
              <a:t>dir</a:t>
            </a:r>
            <a:r>
              <a:rPr lang="en" altLang="zh-CN" sz="1200" b="0" i="0" u="none" strike="noStrike" kern="1200" dirty="0">
                <a:solidFill>
                  <a:schemeClr val="tx1"/>
                </a:solidFill>
                <a:effectLst/>
                <a:latin typeface="+mn-lt"/>
                <a:ea typeface="+mn-ea"/>
                <a:cs typeface="+mn-cs"/>
              </a:rPr>
              <a:t> command in shell through MS SQL.</a:t>
            </a: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7</a:t>
            </a:fld>
            <a:endParaRPr kumimoji="1" lang="zh-CN" altLang="en-US"/>
          </a:p>
        </p:txBody>
      </p:sp>
    </p:spTree>
    <p:extLst>
      <p:ext uri="{BB962C8B-B14F-4D97-AF65-F5344CB8AC3E}">
        <p14:creationId xmlns:p14="http://schemas.microsoft.com/office/powerpoint/2010/main" val="102110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 altLang="zh-CN" sz="1200" b="0" i="0" u="none" strike="noStrike" kern="1200" dirty="0">
                <a:solidFill>
                  <a:schemeClr val="tx1"/>
                </a:solidFill>
                <a:effectLst/>
                <a:latin typeface="+mn-lt"/>
                <a:ea typeface="+mn-ea"/>
                <a:cs typeface="+mn-cs"/>
              </a:rPr>
              <a:t>This code intends to print a message summary given the message ID. This example shows the execution of </a:t>
            </a:r>
            <a:r>
              <a:rPr lang="en" altLang="zh-CN" sz="1200" b="0" i="0" u="none" strike="noStrike" kern="1200" dirty="0" err="1">
                <a:solidFill>
                  <a:schemeClr val="tx1"/>
                </a:solidFill>
                <a:effectLst/>
                <a:latin typeface="+mn-lt"/>
                <a:ea typeface="+mn-ea"/>
                <a:cs typeface="+mn-cs"/>
              </a:rPr>
              <a:t>sql</a:t>
            </a:r>
            <a:r>
              <a:rPr lang="en" altLang="zh-CN" sz="1200" b="0" i="0" u="none" strike="noStrike" kern="1200" dirty="0">
                <a:solidFill>
                  <a:schemeClr val="tx1"/>
                </a:solidFill>
                <a:effectLst/>
                <a:latin typeface="+mn-lt"/>
                <a:ea typeface="+mn-ea"/>
                <a:cs typeface="+mn-cs"/>
              </a:rPr>
              <a:t> injection through exploitation of cookies instead of fields. The example on PHP is the following:</a:t>
            </a:r>
          </a:p>
          <a:p>
            <a:pPr marL="228600" indent="-228600">
              <a:buAutoNum type="arabicPeriod"/>
            </a:pPr>
            <a:r>
              <a:rPr lang="en" altLang="zh-CN" sz="1200" b="0" i="0" u="none" strike="noStrike" kern="1200" dirty="0">
                <a:solidFill>
                  <a:schemeClr val="tx1"/>
                </a:solidFill>
                <a:effectLst/>
                <a:latin typeface="+mn-lt"/>
                <a:ea typeface="+mn-ea"/>
                <a:cs typeface="+mn-cs"/>
              </a:rPr>
              <a:t>where, the developers might have missed the input validation with an assumption that the cookies cannot be modified by the attacker.</a:t>
            </a:r>
          </a:p>
          <a:p>
            <a:r>
              <a:rPr kumimoji="1" lang="en" altLang="zh-CN" sz="1200" b="0" i="0" u="none" strike="noStrike" kern="1200" dirty="0">
                <a:solidFill>
                  <a:schemeClr val="tx1"/>
                </a:solidFill>
                <a:effectLst/>
                <a:latin typeface="+mn-lt"/>
                <a:ea typeface="+mn-ea"/>
                <a:cs typeface="+mn-cs"/>
              </a:rPr>
              <a:t>2.</a:t>
            </a:r>
            <a:r>
              <a:rPr lang="en" altLang="zh-CN" sz="1200" b="0" i="0" u="none" strike="noStrike" kern="1200" dirty="0">
                <a:solidFill>
                  <a:schemeClr val="tx1"/>
                </a:solidFill>
                <a:effectLst/>
                <a:latin typeface="+mn-lt"/>
                <a:ea typeface="+mn-ea"/>
                <a:cs typeface="+mn-cs"/>
              </a:rPr>
              <a:t> The programmer may have skipped any input validation on $id under the assumption that attackers cannot modify the cookie. However, this is easy to do with custom client code or even in the web browser.</a:t>
            </a:r>
          </a:p>
          <a:p>
            <a:r>
              <a:rPr lang="en" altLang="zh-CN" sz="1200" b="0" i="0" u="none" strike="noStrike" kern="1200" dirty="0">
                <a:solidFill>
                  <a:schemeClr val="tx1"/>
                </a:solidFill>
                <a:effectLst/>
                <a:latin typeface="+mn-lt"/>
                <a:ea typeface="+mn-ea"/>
                <a:cs typeface="+mn-cs"/>
              </a:rPr>
              <a:t>While $id is wrapped in single quotes in the call to </a:t>
            </a:r>
            <a:r>
              <a:rPr lang="en" altLang="zh-CN" sz="1200" b="0" i="0" u="none" strike="noStrike" kern="1200" dirty="0" err="1">
                <a:solidFill>
                  <a:schemeClr val="tx1"/>
                </a:solidFill>
                <a:effectLst/>
                <a:latin typeface="+mn-lt"/>
                <a:ea typeface="+mn-ea"/>
                <a:cs typeface="+mn-cs"/>
              </a:rPr>
              <a:t>mysql_query</a:t>
            </a:r>
            <a:r>
              <a:rPr lang="en" altLang="zh-CN" sz="1200" b="0" i="0" u="none" strike="noStrike" kern="1200" dirty="0">
                <a:solidFill>
                  <a:schemeClr val="tx1"/>
                </a:solidFill>
                <a:effectLst/>
                <a:latin typeface="+mn-lt"/>
                <a:ea typeface="+mn-ea"/>
                <a:cs typeface="+mn-cs"/>
              </a:rPr>
              <a:t>(), an attacker could simply change the incoming mid cookie to:</a:t>
            </a:r>
          </a:p>
          <a:p>
            <a:r>
              <a:rPr lang="en" altLang="zh-CN" sz="1200" b="0" i="0" u="none" strike="noStrike" kern="1200" dirty="0">
                <a:solidFill>
                  <a:schemeClr val="tx1"/>
                </a:solidFill>
                <a:effectLst/>
                <a:latin typeface="+mn-lt"/>
                <a:ea typeface="+mn-ea"/>
                <a:cs typeface="+mn-cs"/>
              </a:rPr>
              <a:t>And a simple replacement of cookies may execute the following:</a:t>
            </a:r>
          </a:p>
          <a:p>
            <a:r>
              <a:rPr lang="en" altLang="zh-CN" sz="1200" b="0" i="0" u="none" strike="noStrike" kern="1200" dirty="0">
                <a:solidFill>
                  <a:schemeClr val="tx1"/>
                </a:solidFill>
                <a:effectLst/>
                <a:latin typeface="+mn-lt"/>
                <a:ea typeface="+mn-ea"/>
                <a:cs typeface="+mn-cs"/>
              </a:rPr>
              <a:t>3. This would produce the resulting query:</a:t>
            </a:r>
          </a:p>
          <a:p>
            <a:r>
              <a:rPr lang="en" altLang="zh-CN" sz="1200" b="0" i="0" u="none" strike="noStrike" kern="1200" dirty="0">
                <a:solidFill>
                  <a:schemeClr val="tx1"/>
                </a:solidFill>
                <a:effectLst/>
                <a:latin typeface="+mn-lt"/>
                <a:ea typeface="+mn-ea"/>
                <a:cs typeface="+mn-cs"/>
              </a:rPr>
              <a:t>4. Not only will this retrieve message number 1432, it will retrieve all other messages.</a:t>
            </a:r>
          </a:p>
          <a:p>
            <a:r>
              <a:rPr lang="en" altLang="zh-CN" sz="1200" b="0" i="0" u="none" strike="noStrike" kern="1200" dirty="0">
                <a:solidFill>
                  <a:schemeClr val="tx1"/>
                </a:solidFill>
                <a:effectLst/>
                <a:latin typeface="+mn-lt"/>
                <a:ea typeface="+mn-ea"/>
                <a:cs typeface="+mn-cs"/>
              </a:rPr>
              <a:t>In this case, the programmer could apply a simple modification to the code to eliminate the SQL injection:</a:t>
            </a:r>
          </a:p>
          <a:p>
            <a:br>
              <a:rPr lang="en" altLang="zh-CN" sz="1200" b="0" i="0" u="none" strike="noStrike" kern="1200" dirty="0">
                <a:solidFill>
                  <a:schemeClr val="tx1"/>
                </a:solidFill>
                <a:effectLst/>
                <a:latin typeface="+mn-lt"/>
                <a:ea typeface="+mn-ea"/>
                <a:cs typeface="+mn-cs"/>
              </a:rPr>
            </a:br>
            <a:endParaRPr lang="en" altLang="zh-CN" sz="1200" b="0" i="0" u="none" strike="noStrike" kern="1200" dirty="0">
              <a:solidFill>
                <a:schemeClr val="tx1"/>
              </a:solidFill>
              <a:effectLst/>
              <a:latin typeface="+mn-lt"/>
              <a:ea typeface="+mn-ea"/>
              <a:cs typeface="+mn-cs"/>
            </a:endParaRPr>
          </a:p>
          <a:p>
            <a:br>
              <a:rPr lang="en" altLang="zh-CN" sz="1200" b="0" i="0" u="none" strike="noStrike" kern="1200" dirty="0">
                <a:solidFill>
                  <a:schemeClr val="tx1"/>
                </a:solidFill>
                <a:effectLst/>
                <a:latin typeface="+mn-lt"/>
                <a:ea typeface="+mn-ea"/>
                <a:cs typeface="+mn-cs"/>
              </a:rPr>
            </a:br>
            <a:endParaRPr lang="en" altLang="zh-CN" sz="1200" b="0" i="0" u="none" strike="noStrike" kern="1200" dirty="0">
              <a:solidFill>
                <a:schemeClr val="tx1"/>
              </a:solidFill>
              <a:effectLst/>
              <a:latin typeface="+mn-lt"/>
              <a:ea typeface="+mn-ea"/>
              <a:cs typeface="+mn-cs"/>
            </a:endParaRP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8</a:t>
            </a:fld>
            <a:endParaRPr kumimoji="1" lang="zh-CN" altLang="en-US"/>
          </a:p>
        </p:txBody>
      </p:sp>
    </p:spTree>
    <p:extLst>
      <p:ext uri="{BB962C8B-B14F-4D97-AF65-F5344CB8AC3E}">
        <p14:creationId xmlns:p14="http://schemas.microsoft.com/office/powerpoint/2010/main" val="205892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p>
          <a:p>
            <a:r>
              <a:rPr kumimoji="1" lang="en-US" altLang="zh-CN" dirty="0"/>
              <a:t>2.</a:t>
            </a:r>
            <a:r>
              <a:rPr kumimoji="1" lang="en" altLang="zh-CN" dirty="0"/>
              <a:t> They recommend, based on availability, the usage of structured mechanisms that automatically separates the data from the code, and are able to provide the relevant quoting, encoding, and validation automatically. This reduces the reliance on the developer to provide this capability where ever an output is produced.</a:t>
            </a:r>
          </a:p>
          <a:p>
            <a:endParaRPr kumimoji="1" lang="en" altLang="zh-CN" dirty="0"/>
          </a:p>
          <a:p>
            <a:r>
              <a:rPr kumimoji="1" lang="en" altLang="zh-CN" dirty="0"/>
              <a:t>If available, use structured mechanisms that automatically enforce the separation between data and code. These mechanisms may be able to provide the relevant quoting, encoding, and validation automatically, instead of relying on the developer to provide this capability at every point where output is generated.</a:t>
            </a:r>
          </a:p>
          <a:p>
            <a:r>
              <a:rPr kumimoji="1" lang="en" altLang="zh-CN" dirty="0"/>
              <a:t>Process SQL queries using prepared statements, parameterized queries, or stored procedures. These features should accept parameters or variables and support strong typing. Do not dynamically construct and execute query strings within these features using "exec" or similar functionality, since this may re-introduce the possibility of SQL injection.</a:t>
            </a:r>
          </a:p>
          <a:p>
            <a:r>
              <a:rPr kumimoji="1" lang="en" altLang="zh-CN" dirty="0"/>
              <a:t>3.</a:t>
            </a:r>
            <a:r>
              <a:rPr lang="en" altLang="zh-CN" sz="1200" b="0" i="0" u="none" strike="noStrike" kern="1200" dirty="0">
                <a:solidFill>
                  <a:schemeClr val="tx1"/>
                </a:solidFill>
                <a:effectLst/>
                <a:latin typeface="+mn-lt"/>
                <a:ea typeface="+mn-ea"/>
                <a:cs typeface="+mn-cs"/>
              </a:rPr>
              <a:t> They recommend that the security checks performed on the client-side should be duplicated on the server so that the attacker will not be able to bypass these security checks on client side and feed in malicious values to the server.</a:t>
            </a:r>
          </a:p>
          <a:p>
            <a:r>
              <a:rPr lang="en" altLang="zh-CN" sz="1200" b="0" i="0" u="none" strike="noStrike" kern="1200" dirty="0">
                <a:solidFill>
                  <a:schemeClr val="tx1"/>
                </a:solidFill>
                <a:effectLst/>
                <a:latin typeface="+mn-lt"/>
                <a:ea typeface="+mn-ea"/>
                <a:cs typeface="+mn-cs"/>
              </a:rPr>
              <a:t>For any security checks that are performed on the client side, ensure that these checks are duplicated on the server side, in order to avoid </a:t>
            </a:r>
            <a:r>
              <a:rPr lang="en" altLang="zh-CN" sz="1200" b="0" i="0" kern="1200" dirty="0">
                <a:solidFill>
                  <a:schemeClr val="tx1"/>
                </a:solidFill>
                <a:effectLst/>
                <a:latin typeface="+mn-lt"/>
                <a:ea typeface="+mn-ea"/>
                <a:cs typeface="+mn-cs"/>
                <a:hlinkClick r:id="rId3"/>
              </a:rPr>
              <a:t>CWE-602</a:t>
            </a:r>
            <a:r>
              <a:rPr lang="en" altLang="zh-CN" sz="1200" b="0" i="0" u="none" strike="noStrike" kern="1200" dirty="0">
                <a:solidFill>
                  <a:schemeClr val="tx1"/>
                </a:solidFill>
                <a:effectLst/>
                <a:latin typeface="+mn-lt"/>
                <a:ea typeface="+mn-ea"/>
                <a:cs typeface="+mn-cs"/>
              </a:rPr>
              <a:t>. Attackers can bypass the client-side checks by modifying values after the checks have been performed, or by changing the client to remove the client-side checks entirely. Then, these modified values would be submitted to the server.</a:t>
            </a:r>
            <a:endParaRPr kumimoji="1" lang="zh-CN" altLang="en-US" dirty="0"/>
          </a:p>
        </p:txBody>
      </p:sp>
      <p:sp>
        <p:nvSpPr>
          <p:cNvPr id="4" name="灯片编号占位符 3"/>
          <p:cNvSpPr>
            <a:spLocks noGrp="1"/>
          </p:cNvSpPr>
          <p:nvPr>
            <p:ph type="sldNum" sz="quarter" idx="5"/>
          </p:nvPr>
        </p:nvSpPr>
        <p:spPr/>
        <p:txBody>
          <a:bodyPr/>
          <a:lstStyle/>
          <a:p>
            <a:fld id="{5AEBF9C0-07BD-FF41-B886-9D3DBF9DDD5C}" type="slidenum">
              <a:rPr kumimoji="1" lang="zh-CN" altLang="en-US" smtClean="0"/>
              <a:t>9</a:t>
            </a:fld>
            <a:endParaRPr kumimoji="1" lang="zh-CN" altLang="en-US"/>
          </a:p>
        </p:txBody>
      </p:sp>
    </p:spTree>
    <p:extLst>
      <p:ext uri="{BB962C8B-B14F-4D97-AF65-F5344CB8AC3E}">
        <p14:creationId xmlns:p14="http://schemas.microsoft.com/office/powerpoint/2010/main" val="364482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3/25/19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3/25/19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94112CD-0D69-8B4A-BA4E-BE4201F94A5C}"/>
              </a:ext>
            </a:extLst>
          </p:cNvPr>
          <p:cNvSpPr>
            <a:spLocks noGrp="1"/>
          </p:cNvSpPr>
          <p:nvPr>
            <p:ph type="ctrTitle"/>
          </p:nvPr>
        </p:nvSpPr>
        <p:spPr>
          <a:xfrm>
            <a:off x="4375364" y="1447798"/>
            <a:ext cx="7710036" cy="3329581"/>
          </a:xfrm>
        </p:spPr>
        <p:txBody>
          <a:bodyPr>
            <a:normAutofit/>
          </a:bodyPr>
          <a:lstStyle/>
          <a:p>
            <a:pPr>
              <a:lnSpc>
                <a:spcPct val="90000"/>
              </a:lnSpc>
            </a:pPr>
            <a:r>
              <a:rPr lang="en" altLang="zh-CN" sz="2900" dirty="0">
                <a:solidFill>
                  <a:srgbClr val="EBEBEB"/>
                </a:solidFill>
              </a:rPr>
              <a:t>CWE 89 </a:t>
            </a:r>
            <a:br>
              <a:rPr lang="en" altLang="zh-CN" sz="2900" dirty="0">
                <a:solidFill>
                  <a:srgbClr val="EBEBEB"/>
                </a:solidFill>
              </a:rPr>
            </a:br>
            <a:r>
              <a:rPr lang="en" altLang="zh-CN" sz="2900" b="1" dirty="0">
                <a:solidFill>
                  <a:srgbClr val="EBEBEB"/>
                </a:solidFill>
              </a:rPr>
              <a:t>Improper Sanitization of Special Elements used in an SQL Command ('SQL Injection’)</a:t>
            </a:r>
            <a:br>
              <a:rPr lang="en" altLang="zh-CN" sz="2900" b="1" dirty="0">
                <a:solidFill>
                  <a:srgbClr val="EBEBEB"/>
                </a:solidFill>
              </a:rPr>
            </a:br>
            <a:br>
              <a:rPr lang="en" altLang="zh-CN" sz="2900" dirty="0">
                <a:solidFill>
                  <a:srgbClr val="EBEBEB"/>
                </a:solidFill>
              </a:rPr>
            </a:br>
            <a:endParaRPr kumimoji="1" lang="zh-CN" altLang="en-US" sz="2900" dirty="0">
              <a:solidFill>
                <a:srgbClr val="EBEBEB"/>
              </a:solidFill>
            </a:endParaRPr>
          </a:p>
        </p:txBody>
      </p:sp>
      <p:sp>
        <p:nvSpPr>
          <p:cNvPr id="3" name="副标题 2">
            <a:extLst>
              <a:ext uri="{FF2B5EF4-FFF2-40B4-BE49-F238E27FC236}">
                <a16:creationId xmlns:a16="http://schemas.microsoft.com/office/drawing/2014/main" id="{2B8C04AD-0C4C-D546-9625-996D69EEE624}"/>
              </a:ext>
            </a:extLst>
          </p:cNvPr>
          <p:cNvSpPr>
            <a:spLocks noGrp="1"/>
          </p:cNvSpPr>
          <p:nvPr>
            <p:ph type="subTitle" idx="1"/>
          </p:nvPr>
        </p:nvSpPr>
        <p:spPr>
          <a:xfrm>
            <a:off x="4872012" y="4777380"/>
            <a:ext cx="5222326" cy="861420"/>
          </a:xfrm>
        </p:spPr>
        <p:txBody>
          <a:bodyPr>
            <a:noAutofit/>
          </a:bodyPr>
          <a:lstStyle/>
          <a:p>
            <a:pPr>
              <a:lnSpc>
                <a:spcPct val="90000"/>
              </a:lnSpc>
            </a:pPr>
            <a:r>
              <a:rPr lang="en" altLang="zh-CN" sz="1400" b="1" dirty="0">
                <a:solidFill>
                  <a:schemeClr val="tx2">
                    <a:lumMod val="40000"/>
                    <a:lumOff val="60000"/>
                  </a:schemeClr>
                </a:solidFill>
              </a:rPr>
              <a:t>                                M. </a:t>
            </a:r>
            <a:r>
              <a:rPr lang="en" altLang="zh-CN" sz="1400" b="1" dirty="0" err="1">
                <a:solidFill>
                  <a:schemeClr val="tx2">
                    <a:lumMod val="40000"/>
                    <a:lumOff val="60000"/>
                  </a:schemeClr>
                </a:solidFill>
              </a:rPr>
              <a:t>Eng</a:t>
            </a:r>
            <a:r>
              <a:rPr lang="en" altLang="zh-CN" sz="1400" b="1" dirty="0">
                <a:solidFill>
                  <a:schemeClr val="tx2">
                    <a:lumMod val="40000"/>
                    <a:lumOff val="60000"/>
                  </a:schemeClr>
                </a:solidFill>
              </a:rPr>
              <a:t>     </a:t>
            </a:r>
            <a:r>
              <a:rPr lang="en" altLang="zh-CN" sz="1400" b="1" dirty="0" err="1">
                <a:solidFill>
                  <a:schemeClr val="tx2">
                    <a:lumMod val="40000"/>
                    <a:lumOff val="60000"/>
                  </a:schemeClr>
                </a:solidFill>
              </a:rPr>
              <a:t>Tingjun</a:t>
            </a:r>
            <a:r>
              <a:rPr lang="en" altLang="zh-CN" sz="1400" b="1" dirty="0">
                <a:solidFill>
                  <a:schemeClr val="tx2">
                    <a:lumMod val="40000"/>
                    <a:lumOff val="60000"/>
                  </a:schemeClr>
                </a:solidFill>
              </a:rPr>
              <a:t> W. </a:t>
            </a:r>
          </a:p>
          <a:p>
            <a:pPr>
              <a:lnSpc>
                <a:spcPct val="90000"/>
              </a:lnSpc>
            </a:pPr>
            <a:r>
              <a:rPr lang="en" altLang="zh-CN" sz="1400" b="1" dirty="0">
                <a:solidFill>
                  <a:schemeClr val="tx2">
                    <a:lumMod val="40000"/>
                    <a:lumOff val="60000"/>
                  </a:schemeClr>
                </a:solidFill>
              </a:rPr>
              <a:t>                                                  Chunyang J.</a:t>
            </a:r>
          </a:p>
          <a:p>
            <a:pPr>
              <a:lnSpc>
                <a:spcPct val="90000"/>
              </a:lnSpc>
            </a:pPr>
            <a:r>
              <a:rPr lang="en" altLang="zh-CN" sz="1400" b="1" dirty="0">
                <a:solidFill>
                  <a:schemeClr val="tx2">
                    <a:lumMod val="40000"/>
                    <a:lumOff val="60000"/>
                  </a:schemeClr>
                </a:solidFill>
              </a:rPr>
              <a:t>                                                  Xiaoxuan Y. </a:t>
            </a:r>
            <a:endParaRPr kumimoji="1" lang="zh-CN" altLang="en-US" sz="1400" b="1" dirty="0">
              <a:solidFill>
                <a:schemeClr val="tx2">
                  <a:lumMod val="40000"/>
                  <a:lumOff val="60000"/>
                </a:schemeClr>
              </a:solidFill>
            </a:endParaRPr>
          </a:p>
        </p:txBody>
      </p:sp>
      <p:sp>
        <p:nvSpPr>
          <p:cNvPr id="7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5" name="Freeform: Shape 74">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Rectangle 76">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图片 6">
            <a:extLst>
              <a:ext uri="{FF2B5EF4-FFF2-40B4-BE49-F238E27FC236}">
                <a16:creationId xmlns:a16="http://schemas.microsoft.com/office/drawing/2014/main" id="{0BE5AFA1-8B5B-7F42-AF54-1E43F66CF690}"/>
              </a:ext>
            </a:extLst>
          </p:cNvPr>
          <p:cNvPicPr>
            <a:picLocks noChangeAspect="1"/>
          </p:cNvPicPr>
          <p:nvPr/>
        </p:nvPicPr>
        <p:blipFill rotWithShape="1">
          <a:blip r:embed="rId3">
            <a:extLst/>
          </a:blip>
          <a:srcRect t="23390" r="9091" b="30591"/>
          <a:stretch/>
        </p:blipFill>
        <p:spPr>
          <a:xfrm>
            <a:off x="168757" y="2405269"/>
            <a:ext cx="3860335" cy="1304372"/>
          </a:xfrm>
          <a:prstGeom prst="rect">
            <a:avLst/>
          </a:prstGeom>
          <a:effectLst/>
        </p:spPr>
      </p:pic>
    </p:spTree>
    <p:extLst>
      <p:ext uri="{BB962C8B-B14F-4D97-AF65-F5344CB8AC3E}">
        <p14:creationId xmlns:p14="http://schemas.microsoft.com/office/powerpoint/2010/main" val="349572413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AF13F-253F-B34D-A6A4-DA1252B2AD86}"/>
              </a:ext>
            </a:extLst>
          </p:cNvPr>
          <p:cNvSpPr>
            <a:spLocks noGrp="1"/>
          </p:cNvSpPr>
          <p:nvPr>
            <p:ph type="title"/>
          </p:nvPr>
        </p:nvSpPr>
        <p:spPr/>
        <p:txBody>
          <a:bodyPr/>
          <a:lstStyle/>
          <a:p>
            <a:r>
              <a:rPr kumimoji="1" lang="en-US" altLang="zh-CN" dirty="0"/>
              <a:t>Mitigations</a:t>
            </a:r>
            <a:br>
              <a:rPr kumimoji="1" lang="en-US" altLang="zh-CN" dirty="0"/>
            </a:br>
            <a:r>
              <a:rPr lang="en" altLang="zh-CN" b="1" dirty="0"/>
              <a:t>Phase: Implementation</a:t>
            </a:r>
            <a:endParaRPr kumimoji="1" lang="zh-CN" altLang="en-US" dirty="0"/>
          </a:p>
        </p:txBody>
      </p:sp>
      <p:sp>
        <p:nvSpPr>
          <p:cNvPr id="3" name="内容占位符 2">
            <a:extLst>
              <a:ext uri="{FF2B5EF4-FFF2-40B4-BE49-F238E27FC236}">
                <a16:creationId xmlns:a16="http://schemas.microsoft.com/office/drawing/2014/main" id="{83B6A4EE-0014-CF43-BD47-1A3D4F5FAF45}"/>
              </a:ext>
            </a:extLst>
          </p:cNvPr>
          <p:cNvSpPr>
            <a:spLocks noGrp="1"/>
          </p:cNvSpPr>
          <p:nvPr>
            <p:ph idx="1"/>
          </p:nvPr>
        </p:nvSpPr>
        <p:spPr>
          <a:xfrm>
            <a:off x="646111" y="1967694"/>
            <a:ext cx="8946541" cy="4195481"/>
          </a:xfrm>
        </p:spPr>
        <p:txBody>
          <a:bodyPr>
            <a:normAutofit/>
          </a:bodyPr>
          <a:lstStyle/>
          <a:p>
            <a:r>
              <a:rPr lang="en" altLang="zh-CN" b="1" dirty="0"/>
              <a:t>Strategy: Encrypt</a:t>
            </a:r>
            <a:r>
              <a:rPr lang="zh-CN" altLang="en-US" b="1" dirty="0"/>
              <a:t> </a:t>
            </a:r>
            <a:r>
              <a:rPr lang="en-US" altLang="zh-CN" b="1" dirty="0"/>
              <a:t>sensitive</a:t>
            </a:r>
            <a:r>
              <a:rPr lang="zh-CN" altLang="en-US" b="1" dirty="0"/>
              <a:t> </a:t>
            </a:r>
            <a:r>
              <a:rPr lang="en-US" altLang="zh-CN" b="1" dirty="0"/>
              <a:t>data</a:t>
            </a:r>
            <a:endParaRPr lang="en" altLang="zh-CN" b="1" dirty="0"/>
          </a:p>
          <a:p>
            <a:pPr marL="0" indent="0">
              <a:buNone/>
            </a:pPr>
            <a:r>
              <a:rPr lang="en-US" altLang="zh-CN" b="1" dirty="0"/>
              <a:t>Sensitive</a:t>
            </a:r>
            <a:r>
              <a:rPr lang="zh-CN" altLang="en-US" b="1" dirty="0"/>
              <a:t> </a:t>
            </a:r>
            <a:r>
              <a:rPr lang="en-US" altLang="zh-CN" b="1" dirty="0"/>
              <a:t>information</a:t>
            </a:r>
            <a:r>
              <a:rPr lang="zh-CN" altLang="en-US" b="1" dirty="0"/>
              <a:t> </a:t>
            </a:r>
            <a:r>
              <a:rPr lang="en-US" altLang="zh-CN" b="1" dirty="0"/>
              <a:t>that</a:t>
            </a:r>
            <a:r>
              <a:rPr lang="zh-CN" altLang="en-US" b="1" dirty="0"/>
              <a:t> </a:t>
            </a:r>
            <a:r>
              <a:rPr lang="en-US" altLang="zh-CN" b="1" dirty="0"/>
              <a:t>maybe</a:t>
            </a:r>
            <a:r>
              <a:rPr lang="zh-CN" altLang="en-US" b="1" dirty="0"/>
              <a:t> </a:t>
            </a:r>
            <a:r>
              <a:rPr lang="en-US" altLang="zh-CN" b="1" dirty="0"/>
              <a:t>valuable</a:t>
            </a:r>
            <a:r>
              <a:rPr lang="zh-CN" altLang="en-US" b="1" dirty="0"/>
              <a:t> </a:t>
            </a:r>
            <a:r>
              <a:rPr lang="en-US" altLang="zh-CN" b="1" dirty="0"/>
              <a:t>to</a:t>
            </a:r>
            <a:r>
              <a:rPr lang="zh-CN" altLang="en-US" b="1" dirty="0"/>
              <a:t> </a:t>
            </a:r>
            <a:r>
              <a:rPr lang="en-US" altLang="zh-CN" b="1" dirty="0"/>
              <a:t>attackers</a:t>
            </a:r>
            <a:r>
              <a:rPr lang="zh-CN" altLang="en-US" b="1" dirty="0"/>
              <a:t> </a:t>
            </a:r>
            <a:r>
              <a:rPr lang="en-US" altLang="zh-CN" b="1" dirty="0"/>
              <a:t>will</a:t>
            </a:r>
            <a:r>
              <a:rPr lang="zh-CN" altLang="en-US" b="1" dirty="0"/>
              <a:t> </a:t>
            </a:r>
            <a:r>
              <a:rPr lang="en-US" altLang="zh-CN" b="1" dirty="0"/>
              <a:t>lose</a:t>
            </a:r>
            <a:r>
              <a:rPr lang="zh-CN" altLang="en-US" b="1" dirty="0"/>
              <a:t> </a:t>
            </a:r>
            <a:r>
              <a:rPr lang="en-US" altLang="zh-CN" b="1" dirty="0"/>
              <a:t>value.</a:t>
            </a:r>
            <a:r>
              <a:rPr lang="zh-CN" altLang="en-US" b="1" dirty="0"/>
              <a:t> </a:t>
            </a:r>
            <a:endParaRPr lang="en" altLang="zh-CN" b="1" dirty="0"/>
          </a:p>
          <a:p>
            <a:r>
              <a:rPr lang="en" altLang="zh-CN" b="1" dirty="0"/>
              <a:t>Strategy: Input Validation</a:t>
            </a:r>
          </a:p>
          <a:p>
            <a:pPr marL="0" indent="0">
              <a:buNone/>
            </a:pPr>
            <a:r>
              <a:rPr lang="en-US" altLang="zh-CN" b="1" dirty="0"/>
              <a:t>Never</a:t>
            </a:r>
            <a:r>
              <a:rPr lang="zh-CN" altLang="en-US" b="1" dirty="0"/>
              <a:t> </a:t>
            </a:r>
            <a:r>
              <a:rPr lang="en-US" altLang="zh-CN" b="1" dirty="0"/>
              <a:t>trust</a:t>
            </a:r>
            <a:r>
              <a:rPr lang="zh-CN" altLang="en-US" b="1" dirty="0"/>
              <a:t> </a:t>
            </a:r>
            <a:r>
              <a:rPr lang="en-US" altLang="zh-CN" b="1" dirty="0"/>
              <a:t>user</a:t>
            </a:r>
            <a:r>
              <a:rPr lang="zh-CN" altLang="en-US" b="1" dirty="0"/>
              <a:t> </a:t>
            </a:r>
            <a:r>
              <a:rPr lang="en-US" altLang="zh-CN" b="1" dirty="0"/>
              <a:t>input!</a:t>
            </a:r>
            <a:r>
              <a:rPr lang="zh-CN" altLang="en-US" b="1" dirty="0"/>
              <a:t> </a:t>
            </a:r>
            <a:r>
              <a:rPr lang="en" altLang="zh-CN" b="1" dirty="0"/>
              <a:t>The usage of “accept known good” or whitelisting, while rejecting all other values is seen as the best solution when available.</a:t>
            </a:r>
          </a:p>
          <a:p>
            <a:r>
              <a:rPr lang="en-US" altLang="zh-CN" b="1" dirty="0"/>
              <a:t>Blacklist</a:t>
            </a:r>
            <a:r>
              <a:rPr lang="zh-CN" altLang="en-US" b="1" dirty="0"/>
              <a:t> </a:t>
            </a:r>
            <a:r>
              <a:rPr lang="en-US" altLang="zh-CN" b="1" dirty="0"/>
              <a:t>malicious</a:t>
            </a:r>
            <a:r>
              <a:rPr lang="zh-CN" altLang="en-US" b="1" dirty="0"/>
              <a:t> </a:t>
            </a:r>
            <a:r>
              <a:rPr lang="en-US" altLang="zh-CN" b="1" dirty="0"/>
              <a:t>hosts</a:t>
            </a:r>
          </a:p>
          <a:p>
            <a:pPr marL="0" indent="0">
              <a:buNone/>
            </a:pPr>
            <a:r>
              <a:rPr lang="en-US" altLang="zh-CN" b="1" dirty="0"/>
              <a:t>Block requests from suspicious IP address</a:t>
            </a:r>
          </a:p>
          <a:p>
            <a:pPr marL="0" indent="0">
              <a:buNone/>
            </a:pPr>
            <a:endParaRPr lang="en" altLang="zh-CN" b="1" dirty="0"/>
          </a:p>
          <a:p>
            <a:pPr marL="0" indent="0">
              <a:buNone/>
            </a:pPr>
            <a:endParaRPr lang="en" altLang="zh-CN" b="1" dirty="0"/>
          </a:p>
          <a:p>
            <a:pPr marL="0" indent="0">
              <a:buNone/>
            </a:pPr>
            <a:endParaRPr lang="en" altLang="zh-CN" b="1" dirty="0"/>
          </a:p>
          <a:p>
            <a:pPr marL="0" indent="0">
              <a:buNone/>
            </a:pPr>
            <a:endParaRPr lang="en" altLang="zh-CN" b="1" dirty="0"/>
          </a:p>
          <a:p>
            <a:endParaRPr kumimoji="1" lang="zh-CN" altLang="en-US" dirty="0"/>
          </a:p>
        </p:txBody>
      </p:sp>
    </p:spTree>
    <p:extLst>
      <p:ext uri="{BB962C8B-B14F-4D97-AF65-F5344CB8AC3E}">
        <p14:creationId xmlns:p14="http://schemas.microsoft.com/office/powerpoint/2010/main" val="311145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A41F6E0-8430-BB41-B98C-B20DF378C053}"/>
              </a:ext>
            </a:extLst>
          </p:cNvPr>
          <p:cNvSpPr>
            <a:spLocks noGrp="1"/>
          </p:cNvSpPr>
          <p:nvPr>
            <p:ph type="title"/>
          </p:nvPr>
        </p:nvSpPr>
        <p:spPr>
          <a:xfrm>
            <a:off x="648931" y="629266"/>
            <a:ext cx="4166510" cy="1622321"/>
          </a:xfrm>
        </p:spPr>
        <p:txBody>
          <a:bodyPr>
            <a:normAutofit/>
          </a:bodyPr>
          <a:lstStyle/>
          <a:p>
            <a:r>
              <a:rPr kumimoji="1" lang="en-US" altLang="zh-CN" dirty="0">
                <a:solidFill>
                  <a:srgbClr val="EBEBEB"/>
                </a:solidFill>
              </a:rPr>
              <a:t>Demo</a:t>
            </a:r>
            <a:br>
              <a:rPr kumimoji="1" lang="en-US" altLang="zh-CN" dirty="0">
                <a:solidFill>
                  <a:srgbClr val="EBEBEB"/>
                </a:solidFill>
              </a:rPr>
            </a:br>
            <a:endParaRPr kumimoji="1" lang="zh-CN" altLang="en-US" dirty="0">
              <a:solidFill>
                <a:srgbClr val="EBEBEB"/>
              </a:solidFill>
            </a:endParaRPr>
          </a:p>
        </p:txBody>
      </p:sp>
      <p:sp>
        <p:nvSpPr>
          <p:cNvPr id="3" name="内容占位符 2">
            <a:extLst>
              <a:ext uri="{FF2B5EF4-FFF2-40B4-BE49-F238E27FC236}">
                <a16:creationId xmlns:a16="http://schemas.microsoft.com/office/drawing/2014/main" id="{595163AE-7BF5-A84F-A6A6-FED94C3C8885}"/>
              </a:ext>
            </a:extLst>
          </p:cNvPr>
          <p:cNvSpPr>
            <a:spLocks noGrp="1"/>
          </p:cNvSpPr>
          <p:nvPr>
            <p:ph idx="1"/>
          </p:nvPr>
        </p:nvSpPr>
        <p:spPr>
          <a:xfrm>
            <a:off x="648931" y="2438400"/>
            <a:ext cx="4166509" cy="3785419"/>
          </a:xfrm>
        </p:spPr>
        <p:txBody>
          <a:bodyPr>
            <a:normAutofit/>
          </a:bodyPr>
          <a:lstStyle/>
          <a:p>
            <a:pPr marL="0" indent="0">
              <a:buNone/>
            </a:pPr>
            <a:r>
              <a:rPr kumimoji="1" lang="en-US" altLang="zh-CN" dirty="0">
                <a:solidFill>
                  <a:srgbClr val="EBEBEB"/>
                </a:solidFill>
              </a:rPr>
              <a:t>Attack :</a:t>
            </a:r>
          </a:p>
          <a:p>
            <a:pPr marL="0" indent="0">
              <a:buNone/>
            </a:pPr>
            <a:endParaRPr kumimoji="1" lang="en-US" altLang="zh-CN" dirty="0">
              <a:solidFill>
                <a:srgbClr val="EBEBEB"/>
              </a:solidFill>
            </a:endParaRPr>
          </a:p>
          <a:p>
            <a:pPr marL="0" indent="0">
              <a:buNone/>
            </a:pPr>
            <a:r>
              <a:rPr kumimoji="1" lang="en-US" altLang="zh-CN" dirty="0">
                <a:solidFill>
                  <a:srgbClr val="EBEBEB"/>
                </a:solidFill>
              </a:rPr>
              <a:t> http://</a:t>
            </a:r>
            <a:r>
              <a:rPr kumimoji="1" lang="en-US" altLang="zh-CN" dirty="0" err="1">
                <a:solidFill>
                  <a:srgbClr val="EBEBEB"/>
                </a:solidFill>
              </a:rPr>
              <a:t>www.smtmax.com</a:t>
            </a:r>
            <a:r>
              <a:rPr kumimoji="1" lang="en-US" altLang="zh-CN" dirty="0">
                <a:solidFill>
                  <a:srgbClr val="EBEBEB"/>
                </a:solidFill>
              </a:rPr>
              <a:t>/</a:t>
            </a:r>
            <a:r>
              <a:rPr kumimoji="1" lang="en-US" altLang="zh-CN" dirty="0" err="1">
                <a:solidFill>
                  <a:srgbClr val="EBEBEB"/>
                </a:solidFill>
              </a:rPr>
              <a:t>category.php?id</a:t>
            </a:r>
            <a:r>
              <a:rPr kumimoji="1" lang="en-US" altLang="zh-CN" dirty="0">
                <a:solidFill>
                  <a:srgbClr val="EBEBEB"/>
                </a:solidFill>
              </a:rPr>
              <a:t>=15</a:t>
            </a:r>
            <a:endParaRPr kumimoji="1" lang="zh-CN" altLang="en-US" dirty="0">
              <a:solidFill>
                <a:srgbClr val="EBEBEB"/>
              </a:solidFill>
            </a:endParaRP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图片 3">
            <a:extLst>
              <a:ext uri="{FF2B5EF4-FFF2-40B4-BE49-F238E27FC236}">
                <a16:creationId xmlns:a16="http://schemas.microsoft.com/office/drawing/2014/main" id="{8751E1D5-7B8B-4E49-A1E4-35948AB08425}"/>
              </a:ext>
            </a:extLst>
          </p:cNvPr>
          <p:cNvPicPr>
            <a:picLocks noChangeAspect="1"/>
          </p:cNvPicPr>
          <p:nvPr/>
        </p:nvPicPr>
        <p:blipFill>
          <a:blip r:embed="rId2"/>
          <a:stretch>
            <a:fillRect/>
          </a:stretch>
        </p:blipFill>
        <p:spPr>
          <a:xfrm>
            <a:off x="6093992" y="1160482"/>
            <a:ext cx="5449889" cy="4537032"/>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316234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95ABCB6-6053-FD42-9461-2BC3408A2E70}"/>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kumimoji="1" lang="en-US" altLang="zh-CN" sz="8000" b="0" i="0" kern="1200">
                <a:solidFill>
                  <a:schemeClr val="tx2"/>
                </a:solidFill>
                <a:latin typeface="+mj-lt"/>
                <a:ea typeface="+mj-ea"/>
                <a:cs typeface="+mj-cs"/>
              </a:rPr>
              <a:t>Thank  you</a:t>
            </a:r>
          </a:p>
        </p:txBody>
      </p:sp>
    </p:spTree>
    <p:extLst>
      <p:ext uri="{BB962C8B-B14F-4D97-AF65-F5344CB8AC3E}">
        <p14:creationId xmlns:p14="http://schemas.microsoft.com/office/powerpoint/2010/main" val="175742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BF8A243-F21E-D642-82AB-25FA6BE1D78B}"/>
              </a:ext>
            </a:extLst>
          </p:cNvPr>
          <p:cNvSpPr>
            <a:spLocks noGrp="1"/>
          </p:cNvSpPr>
          <p:nvPr>
            <p:ph type="title"/>
          </p:nvPr>
        </p:nvSpPr>
        <p:spPr>
          <a:xfrm>
            <a:off x="648931" y="629266"/>
            <a:ext cx="4166510" cy="1622321"/>
          </a:xfrm>
        </p:spPr>
        <p:txBody>
          <a:bodyPr>
            <a:normAutofit/>
          </a:bodyPr>
          <a:lstStyle/>
          <a:p>
            <a:r>
              <a:rPr kumimoji="1" lang="en-US" altLang="zh-CN">
                <a:solidFill>
                  <a:srgbClr val="EBEBEB"/>
                </a:solidFill>
              </a:rPr>
              <a:t>Content </a:t>
            </a:r>
            <a:endParaRPr kumimoji="1" lang="zh-CN" altLang="en-US">
              <a:solidFill>
                <a:srgbClr val="EBEBEB"/>
              </a:solidFill>
            </a:endParaRPr>
          </a:p>
        </p:txBody>
      </p:sp>
      <p:sp>
        <p:nvSpPr>
          <p:cNvPr id="3" name="内容占位符 2">
            <a:extLst>
              <a:ext uri="{FF2B5EF4-FFF2-40B4-BE49-F238E27FC236}">
                <a16:creationId xmlns:a16="http://schemas.microsoft.com/office/drawing/2014/main" id="{1AB3F384-85A2-E740-ACB1-E6D15DDD762F}"/>
              </a:ext>
            </a:extLst>
          </p:cNvPr>
          <p:cNvSpPr>
            <a:spLocks noGrp="1"/>
          </p:cNvSpPr>
          <p:nvPr>
            <p:ph idx="1"/>
          </p:nvPr>
        </p:nvSpPr>
        <p:spPr>
          <a:xfrm>
            <a:off x="648931" y="2438400"/>
            <a:ext cx="4166509" cy="3785419"/>
          </a:xfrm>
        </p:spPr>
        <p:txBody>
          <a:bodyPr>
            <a:normAutofit/>
          </a:bodyPr>
          <a:lstStyle/>
          <a:p>
            <a:r>
              <a:rPr kumimoji="1" lang="en-US" altLang="zh-CN" b="1" dirty="0">
                <a:solidFill>
                  <a:schemeClr val="bg1"/>
                </a:solidFill>
              </a:rPr>
              <a:t>Description</a:t>
            </a:r>
          </a:p>
          <a:p>
            <a:r>
              <a:rPr lang="en-US" altLang="zh-CN" b="1" dirty="0">
                <a:solidFill>
                  <a:schemeClr val="bg1"/>
                </a:solidFill>
              </a:rPr>
              <a:t>Common consequence</a:t>
            </a:r>
            <a:r>
              <a:rPr lang="zh-CN" altLang="zh-CN" dirty="0">
                <a:solidFill>
                  <a:schemeClr val="bg1"/>
                </a:solidFill>
              </a:rPr>
              <a:t> </a:t>
            </a:r>
            <a:endParaRPr lang="en-US" altLang="zh-CN" dirty="0">
              <a:solidFill>
                <a:schemeClr val="bg1"/>
              </a:solidFill>
            </a:endParaRPr>
          </a:p>
          <a:p>
            <a:r>
              <a:rPr lang="en-US" altLang="zh-CN" b="1" dirty="0">
                <a:solidFill>
                  <a:schemeClr val="bg1"/>
                </a:solidFill>
              </a:rPr>
              <a:t>Relation and Attack patterns</a:t>
            </a:r>
          </a:p>
          <a:p>
            <a:r>
              <a:rPr lang="en" altLang="zh-CN" b="1" dirty="0">
                <a:solidFill>
                  <a:schemeClr val="bg1"/>
                </a:solidFill>
              </a:rPr>
              <a:t>Demonstrative</a:t>
            </a:r>
            <a:r>
              <a:rPr lang="zh-CN" altLang="en-US" b="1" dirty="0">
                <a:solidFill>
                  <a:schemeClr val="bg1"/>
                </a:solidFill>
              </a:rPr>
              <a:t> </a:t>
            </a:r>
            <a:r>
              <a:rPr lang="en" altLang="zh-CN" b="1" dirty="0">
                <a:solidFill>
                  <a:schemeClr val="bg1"/>
                </a:solidFill>
              </a:rPr>
              <a:t>Examples</a:t>
            </a:r>
          </a:p>
          <a:p>
            <a:r>
              <a:rPr lang="en-US" altLang="zh-CN" b="1" dirty="0">
                <a:solidFill>
                  <a:schemeClr val="bg1"/>
                </a:solidFill>
              </a:rPr>
              <a:t>Potential mitigations</a:t>
            </a:r>
          </a:p>
          <a:p>
            <a:r>
              <a:rPr lang="en-US" altLang="zh-CN" b="1" dirty="0">
                <a:solidFill>
                  <a:schemeClr val="bg1"/>
                </a:solidFill>
              </a:rPr>
              <a:t>Demo</a:t>
            </a:r>
            <a:endParaRPr lang="zh-CN" altLang="zh-CN" dirty="0">
              <a:solidFill>
                <a:schemeClr val="bg1"/>
              </a:solidFill>
            </a:endParaRPr>
          </a:p>
          <a:p>
            <a:endParaRPr lang="zh-CN" altLang="zh-CN" dirty="0">
              <a:solidFill>
                <a:schemeClr val="bg1"/>
              </a:solidFill>
            </a:endParaRPr>
          </a:p>
          <a:p>
            <a:endParaRPr kumimoji="1" lang="zh-CN" altLang="en-US" dirty="0">
              <a:solidFill>
                <a:schemeClr val="bg1"/>
              </a:solidFill>
            </a:endParaRPr>
          </a:p>
        </p:txBody>
      </p:sp>
      <p:sp>
        <p:nvSpPr>
          <p:cNvPr id="2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Rectangle 29">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图片 4">
            <a:extLst>
              <a:ext uri="{FF2B5EF4-FFF2-40B4-BE49-F238E27FC236}">
                <a16:creationId xmlns:a16="http://schemas.microsoft.com/office/drawing/2014/main" id="{5FA50751-0B78-5F41-AC39-2A81B05ECE84}"/>
              </a:ext>
            </a:extLst>
          </p:cNvPr>
          <p:cNvPicPr>
            <a:picLocks noChangeAspect="1"/>
          </p:cNvPicPr>
          <p:nvPr/>
        </p:nvPicPr>
        <p:blipFill rotWithShape="1">
          <a:blip r:embed="rId3">
            <a:extLst/>
          </a:blip>
          <a:srcRect t="18968" b="6032"/>
          <a:stretch/>
        </p:blipFill>
        <p:spPr>
          <a:xfrm>
            <a:off x="6093992" y="1896217"/>
            <a:ext cx="5449889" cy="3065562"/>
          </a:xfrm>
          <a:prstGeom prst="rect">
            <a:avLst/>
          </a:prstGeom>
          <a:effectLst/>
        </p:spPr>
      </p:pic>
      <p:sp>
        <p:nvSpPr>
          <p:cNvPr id="34" name="Rectangle 3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4409732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495D-BFD2-9146-9EF9-4E7B242B1CE2}"/>
              </a:ext>
            </a:extLst>
          </p:cNvPr>
          <p:cNvSpPr>
            <a:spLocks noGrp="1"/>
          </p:cNvSpPr>
          <p:nvPr>
            <p:ph type="title"/>
          </p:nvPr>
        </p:nvSpPr>
        <p:spPr>
          <a:xfrm>
            <a:off x="648930" y="629266"/>
            <a:ext cx="9252154" cy="1223983"/>
          </a:xfrm>
        </p:spPr>
        <p:txBody>
          <a:bodyPr>
            <a:normAutofit/>
          </a:bodyPr>
          <a:lstStyle/>
          <a:p>
            <a:r>
              <a:rPr kumimoji="1" lang="en-US" altLang="zh-CN"/>
              <a:t>What is CWE 89</a:t>
            </a:r>
            <a:r>
              <a:rPr kumimoji="1" lang="zh-CN" altLang="en-US"/>
              <a:t> </a:t>
            </a:r>
          </a:p>
        </p:txBody>
      </p:sp>
      <p:sp>
        <p:nvSpPr>
          <p:cNvPr id="3" name="内容占位符 2">
            <a:extLst>
              <a:ext uri="{FF2B5EF4-FFF2-40B4-BE49-F238E27FC236}">
                <a16:creationId xmlns:a16="http://schemas.microsoft.com/office/drawing/2014/main" id="{3539A6D4-B6DB-5B49-93B5-EBD0AF7FCEAF}"/>
              </a:ext>
            </a:extLst>
          </p:cNvPr>
          <p:cNvSpPr>
            <a:spLocks noGrp="1"/>
          </p:cNvSpPr>
          <p:nvPr>
            <p:ph idx="1"/>
          </p:nvPr>
        </p:nvSpPr>
        <p:spPr>
          <a:xfrm>
            <a:off x="946549" y="1515501"/>
            <a:ext cx="10596521" cy="4196185"/>
          </a:xfrm>
        </p:spPr>
        <p:txBody>
          <a:bodyPr>
            <a:normAutofit/>
          </a:bodyPr>
          <a:lstStyle/>
          <a:p>
            <a:pPr>
              <a:lnSpc>
                <a:spcPct val="90000"/>
              </a:lnSpc>
            </a:pPr>
            <a:endParaRPr lang="en-US" altLang="zh-CN" sz="1600" dirty="0">
              <a:latin typeface="Times New Roman" panose="02020603050405020304" pitchFamily="18" charset="0"/>
              <a:cs typeface="Times New Roman" panose="02020603050405020304" pitchFamily="18" charset="0"/>
            </a:endParaRPr>
          </a:p>
          <a:p>
            <a:pPr>
              <a:lnSpc>
                <a:spcPct val="90000"/>
              </a:lnSpc>
              <a:buFont typeface="Wingdings" pitchFamily="2" charset="2"/>
              <a:buChar char="l"/>
            </a:pPr>
            <a:r>
              <a:rPr lang="en-US" altLang="zh-CN" dirty="0">
                <a:latin typeface="Times New Roman" panose="02020603050405020304" pitchFamily="18" charset="0"/>
                <a:cs typeface="Times New Roman" panose="02020603050405020304" pitchFamily="18" charset="0"/>
              </a:rPr>
              <a:t>Top in the list of Top 25 most dangerous software errors</a:t>
            </a:r>
          </a:p>
          <a:p>
            <a:pPr>
              <a:lnSpc>
                <a:spcPct val="90000"/>
              </a:lnSpc>
              <a:buFont typeface="Wingdings" pitchFamily="2" charset="2"/>
              <a:buChar char="l"/>
            </a:pPr>
            <a:r>
              <a:rPr kumimoji="1" lang="en" altLang="zh-CN" dirty="0">
                <a:latin typeface="Times New Roman" panose="02020603050405020304" pitchFamily="18" charset="0"/>
                <a:cs typeface="Times New Roman" panose="02020603050405020304" pitchFamily="18" charset="0"/>
              </a:rPr>
              <a:t>The basic form of SQL injection</a:t>
            </a:r>
          </a:p>
          <a:p>
            <a:pPr>
              <a:lnSpc>
                <a:spcPct val="90000"/>
              </a:lnSpc>
              <a:buFont typeface="Wingdings" pitchFamily="2" charset="2"/>
              <a:buChar char="l"/>
            </a:pPr>
            <a:r>
              <a:rPr kumimoji="1" lang="en" altLang="zh-CN" dirty="0">
                <a:latin typeface="Times New Roman" panose="02020603050405020304" pitchFamily="18" charset="0"/>
                <a:cs typeface="Times New Roman" panose="02020603050405020304" pitchFamily="18" charset="0"/>
              </a:rPr>
              <a:t>Attackers can tamper with the original query by permanently terminating the string, appending new commands </a:t>
            </a:r>
            <a:endParaRPr kumimoji="1"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9FDA1198-38BB-9146-967D-DD9F8CC8BAF1}"/>
              </a:ext>
            </a:extLst>
          </p:cNvPr>
          <p:cNvPicPr>
            <a:picLocks noChangeAspect="1"/>
          </p:cNvPicPr>
          <p:nvPr/>
        </p:nvPicPr>
        <p:blipFill>
          <a:blip r:embed="rId4"/>
          <a:stretch>
            <a:fillRect/>
          </a:stretch>
        </p:blipFill>
        <p:spPr>
          <a:xfrm>
            <a:off x="1485666" y="3864751"/>
            <a:ext cx="7578682" cy="2766219"/>
          </a:xfrm>
          <a:prstGeom prst="rect">
            <a:avLst/>
          </a:prstGeom>
          <a:effectLst/>
        </p:spPr>
      </p:pic>
    </p:spTree>
    <p:extLst>
      <p:ext uri="{BB962C8B-B14F-4D97-AF65-F5344CB8AC3E}">
        <p14:creationId xmlns:p14="http://schemas.microsoft.com/office/powerpoint/2010/main" val="3267527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3"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标题 1">
            <a:extLst>
              <a:ext uri="{FF2B5EF4-FFF2-40B4-BE49-F238E27FC236}">
                <a16:creationId xmlns:a16="http://schemas.microsoft.com/office/drawing/2014/main" id="{F68D0794-3E57-DA4B-82F7-BE5E1EFC7406}"/>
              </a:ext>
            </a:extLst>
          </p:cNvPr>
          <p:cNvSpPr>
            <a:spLocks noGrp="1"/>
          </p:cNvSpPr>
          <p:nvPr>
            <p:ph type="title"/>
          </p:nvPr>
        </p:nvSpPr>
        <p:spPr>
          <a:xfrm>
            <a:off x="648930" y="629267"/>
            <a:ext cx="9252154" cy="1016654"/>
          </a:xfrm>
        </p:spPr>
        <p:txBody>
          <a:bodyPr>
            <a:normAutofit/>
          </a:bodyPr>
          <a:lstStyle/>
          <a:p>
            <a:r>
              <a:rPr kumimoji="1" lang="en-US" altLang="zh-CN" dirty="0">
                <a:solidFill>
                  <a:srgbClr val="EBEBEB"/>
                </a:solidFill>
              </a:rPr>
              <a:t>Common Consequence</a:t>
            </a:r>
            <a:endParaRPr kumimoji="1" lang="zh-CN" altLang="en-US" dirty="0">
              <a:solidFill>
                <a:srgbClr val="EBEBEB"/>
              </a:solidFill>
            </a:endParaRPr>
          </a:p>
        </p:txBody>
      </p:sp>
      <p:sp>
        <p:nvSpPr>
          <p:cNvPr id="35" name="Rectangle 34">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Shape 36">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4" name="内容占位符 3">
            <a:extLst>
              <a:ext uri="{FF2B5EF4-FFF2-40B4-BE49-F238E27FC236}">
                <a16:creationId xmlns:a16="http://schemas.microsoft.com/office/drawing/2014/main" id="{90B3287B-DEB2-8B47-9665-C7AABAD753AF}"/>
              </a:ext>
            </a:extLst>
          </p:cNvPr>
          <p:cNvGraphicFramePr>
            <a:graphicFrameLocks noGrp="1"/>
          </p:cNvGraphicFramePr>
          <p:nvPr>
            <p:ph idx="1"/>
            <p:extLst>
              <p:ext uri="{D42A27DB-BD31-4B8C-83A1-F6EECF244321}">
                <p14:modId xmlns:p14="http://schemas.microsoft.com/office/powerpoint/2010/main" val="1139261549"/>
              </p:ext>
            </p:extLst>
          </p:nvPr>
        </p:nvGraphicFramePr>
        <p:xfrm>
          <a:off x="858701" y="2983822"/>
          <a:ext cx="10475827" cy="2616981"/>
        </p:xfrm>
        <a:graphic>
          <a:graphicData uri="http://schemas.openxmlformats.org/drawingml/2006/table">
            <a:tbl>
              <a:tblPr firstRow="1" firstCol="1" bandRow="1">
                <a:tableStyleId>{5C22544A-7EE6-4342-B048-85BDC9FD1C3A}</a:tableStyleId>
              </a:tblPr>
              <a:tblGrid>
                <a:gridCol w="3581116">
                  <a:extLst>
                    <a:ext uri="{9D8B030D-6E8A-4147-A177-3AD203B41FA5}">
                      <a16:colId xmlns:a16="http://schemas.microsoft.com/office/drawing/2014/main" val="630945123"/>
                    </a:ext>
                  </a:extLst>
                </a:gridCol>
                <a:gridCol w="6894711">
                  <a:extLst>
                    <a:ext uri="{9D8B030D-6E8A-4147-A177-3AD203B41FA5}">
                      <a16:colId xmlns:a16="http://schemas.microsoft.com/office/drawing/2014/main" val="788503257"/>
                    </a:ext>
                  </a:extLst>
                </a:gridCol>
              </a:tblGrid>
              <a:tr h="539496">
                <a:tc>
                  <a:txBody>
                    <a:bodyPr/>
                    <a:lstStyle/>
                    <a:p>
                      <a:pPr>
                        <a:spcAft>
                          <a:spcPts val="0"/>
                        </a:spcAft>
                      </a:pPr>
                      <a:r>
                        <a:rPr lang="en-US" sz="2000" kern="100">
                          <a:solidFill>
                            <a:schemeClr val="tx1"/>
                          </a:solidFill>
                          <a:effectLst/>
                        </a:rPr>
                        <a:t>Scope</a:t>
                      </a:r>
                      <a:endParaRPr lang="zh-CN" sz="2000" kern="10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130149" marR="130149" marT="0" marB="0" anchor="ctr"/>
                </a:tc>
                <a:tc>
                  <a:txBody>
                    <a:bodyPr/>
                    <a:lstStyle/>
                    <a:p>
                      <a:pPr>
                        <a:spcAft>
                          <a:spcPts val="0"/>
                        </a:spcAft>
                      </a:pPr>
                      <a:r>
                        <a:rPr lang="en-US" sz="2000" kern="100">
                          <a:solidFill>
                            <a:schemeClr val="tx1"/>
                          </a:solidFill>
                          <a:effectLst/>
                        </a:rPr>
                        <a:t>Technical  Impact</a:t>
                      </a:r>
                      <a:endParaRPr lang="zh-CN" sz="2000" kern="10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130149" marR="130149" marT="0" marB="0" anchor="ctr"/>
                </a:tc>
                <a:extLst>
                  <a:ext uri="{0D108BD9-81ED-4DB2-BD59-A6C34878D82A}">
                    <a16:rowId xmlns:a16="http://schemas.microsoft.com/office/drawing/2014/main" val="1297773727"/>
                  </a:ext>
                </a:extLst>
              </a:tr>
              <a:tr h="690873">
                <a:tc>
                  <a:txBody>
                    <a:bodyPr/>
                    <a:lstStyle/>
                    <a:p>
                      <a:pPr>
                        <a:spcAft>
                          <a:spcPts val="0"/>
                        </a:spcAft>
                      </a:pPr>
                      <a:r>
                        <a:rPr lang="en-US" sz="2000" b="0" kern="100">
                          <a:solidFill>
                            <a:schemeClr val="tx1"/>
                          </a:solidFill>
                          <a:effectLst/>
                        </a:rPr>
                        <a:t>Confidentiality</a:t>
                      </a:r>
                      <a:endParaRPr lang="zh-CN" sz="2000" b="0" kern="10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130149" marR="130149" marT="0" marB="0" anchor="ctr"/>
                </a:tc>
                <a:tc>
                  <a:txBody>
                    <a:bodyPr/>
                    <a:lstStyle/>
                    <a:p>
                      <a:pPr>
                        <a:spcAft>
                          <a:spcPts val="750"/>
                        </a:spcAft>
                      </a:pPr>
                      <a:r>
                        <a:rPr lang="en-US" sz="2000" kern="100">
                          <a:solidFill>
                            <a:schemeClr val="tx1"/>
                          </a:solidFill>
                          <a:effectLst/>
                        </a:rPr>
                        <a:t> Read Application Data</a:t>
                      </a:r>
                      <a:endParaRPr lang="zh-CN" sz="2000" kern="100">
                        <a:solidFill>
                          <a:schemeClr val="tx1"/>
                        </a:solidFill>
                        <a:effectLst/>
                      </a:endParaRPr>
                    </a:p>
                  </a:txBody>
                  <a:tcPr marL="130149" marR="130149" marT="0" marB="0" anchor="ctr"/>
                </a:tc>
                <a:extLst>
                  <a:ext uri="{0D108BD9-81ED-4DB2-BD59-A6C34878D82A}">
                    <a16:rowId xmlns:a16="http://schemas.microsoft.com/office/drawing/2014/main" val="4101809176"/>
                  </a:ext>
                </a:extLst>
              </a:tr>
              <a:tr h="847116">
                <a:tc>
                  <a:txBody>
                    <a:bodyPr/>
                    <a:lstStyle/>
                    <a:p>
                      <a:pPr>
                        <a:spcAft>
                          <a:spcPts val="0"/>
                        </a:spcAft>
                      </a:pPr>
                      <a:r>
                        <a:rPr lang="en-US" altLang="zh-CN" sz="2000" b="0" kern="1200" dirty="0">
                          <a:solidFill>
                            <a:schemeClr val="tx1"/>
                          </a:solidFill>
                          <a:effectLst/>
                          <a:latin typeface="+mn-lt"/>
                          <a:ea typeface="+mn-ea"/>
                          <a:cs typeface="+mn-cs"/>
                        </a:rPr>
                        <a:t>Access Control</a:t>
                      </a:r>
                      <a:r>
                        <a:rPr lang="zh-CN" altLang="zh-CN" sz="2000" b="0" dirty="0">
                          <a:solidFill>
                            <a:schemeClr val="tx1"/>
                          </a:solidFill>
                          <a:effectLst/>
                        </a:rPr>
                        <a:t> </a:t>
                      </a:r>
                      <a:endParaRPr lang="zh-CN" sz="2000" b="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130149" marR="130149" marT="0" marB="0" anchor="ctr"/>
                </a:tc>
                <a:tc>
                  <a:txBody>
                    <a:bodyPr/>
                    <a:lstStyle/>
                    <a:p>
                      <a:pPr>
                        <a:spcAft>
                          <a:spcPts val="750"/>
                        </a:spcAft>
                      </a:pPr>
                      <a:r>
                        <a:rPr lang="en-US" sz="2000" kern="100" dirty="0">
                          <a:solidFill>
                            <a:schemeClr val="tx1"/>
                          </a:solidFill>
                          <a:effectLst/>
                        </a:rPr>
                        <a:t> Bypass Protection Mechanism</a:t>
                      </a:r>
                      <a:endParaRPr lang="zh-CN" sz="2000" kern="100" dirty="0">
                        <a:solidFill>
                          <a:schemeClr val="tx1"/>
                        </a:solidFill>
                        <a:effectLst/>
                      </a:endParaRPr>
                    </a:p>
                  </a:txBody>
                  <a:tcPr marL="130149" marR="130149" marT="0" marB="0" anchor="ctr"/>
                </a:tc>
                <a:extLst>
                  <a:ext uri="{0D108BD9-81ED-4DB2-BD59-A6C34878D82A}">
                    <a16:rowId xmlns:a16="http://schemas.microsoft.com/office/drawing/2014/main" val="2787158993"/>
                  </a:ext>
                </a:extLst>
              </a:tr>
              <a:tr h="539496">
                <a:tc>
                  <a:txBody>
                    <a:bodyPr/>
                    <a:lstStyle/>
                    <a:p>
                      <a:pPr>
                        <a:spcAft>
                          <a:spcPts val="0"/>
                        </a:spcAft>
                      </a:pPr>
                      <a:r>
                        <a:rPr lang="en-US" sz="2000" b="0" kern="100" dirty="0">
                          <a:solidFill>
                            <a:schemeClr val="tx1"/>
                          </a:solidFill>
                          <a:effectLst/>
                        </a:rPr>
                        <a:t>Integrity</a:t>
                      </a:r>
                      <a:endParaRPr lang="zh-CN" sz="2000" b="0" kern="100" dirty="0">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txBody>
                  <a:tcPr marL="130149" marR="130149" marT="0" marB="0" anchor="ctr"/>
                </a:tc>
                <a:tc>
                  <a:txBody>
                    <a:bodyPr/>
                    <a:lstStyle/>
                    <a:p>
                      <a:pPr>
                        <a:spcAft>
                          <a:spcPts val="750"/>
                        </a:spcAft>
                      </a:pPr>
                      <a:r>
                        <a:rPr lang="en-US" sz="2000" kern="100" dirty="0">
                          <a:solidFill>
                            <a:schemeClr val="tx1"/>
                          </a:solidFill>
                          <a:effectLst/>
                        </a:rPr>
                        <a:t>Modify Application Data</a:t>
                      </a:r>
                      <a:endParaRPr lang="zh-CN" sz="2000" kern="100" dirty="0">
                        <a:solidFill>
                          <a:schemeClr val="tx1"/>
                        </a:solidFill>
                        <a:effectLst/>
                      </a:endParaRPr>
                    </a:p>
                  </a:txBody>
                  <a:tcPr marL="130149" marR="130149" marT="0" marB="0" anchor="ctr"/>
                </a:tc>
                <a:extLst>
                  <a:ext uri="{0D108BD9-81ED-4DB2-BD59-A6C34878D82A}">
                    <a16:rowId xmlns:a16="http://schemas.microsoft.com/office/drawing/2014/main" val="3355345344"/>
                  </a:ext>
                </a:extLst>
              </a:tr>
            </a:tbl>
          </a:graphicData>
        </a:graphic>
      </p:graphicFrame>
    </p:spTree>
    <p:extLst>
      <p:ext uri="{BB962C8B-B14F-4D97-AF65-F5344CB8AC3E}">
        <p14:creationId xmlns:p14="http://schemas.microsoft.com/office/powerpoint/2010/main" val="220896891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2" name="Picture 61">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63">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8" name="Picture 6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0" name="Rectangle 6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505C8452-4C3F-46C5-AFD4-322854BC4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B06DBD9-DED6-40C2-A7AD-3662707C4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Freeform 15">
            <a:extLst>
              <a:ext uri="{FF2B5EF4-FFF2-40B4-BE49-F238E27FC236}">
                <a16:creationId xmlns:a16="http://schemas.microsoft.com/office/drawing/2014/main" id="{B431FF8B-6FC2-47C1-B2C5-9B26E6243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7" name="内容占位符 6">
            <a:extLst>
              <a:ext uri="{FF2B5EF4-FFF2-40B4-BE49-F238E27FC236}">
                <a16:creationId xmlns:a16="http://schemas.microsoft.com/office/drawing/2014/main" id="{D86A0FCD-2F4A-E34C-AAB4-23CBC865ABB0}"/>
              </a:ext>
            </a:extLst>
          </p:cNvPr>
          <p:cNvPicPr>
            <a:picLocks noGrp="1" noChangeAspect="1"/>
          </p:cNvPicPr>
          <p:nvPr>
            <p:ph idx="1"/>
          </p:nvPr>
        </p:nvPicPr>
        <p:blipFill>
          <a:blip r:embed="rId8"/>
          <a:stretch>
            <a:fillRect/>
          </a:stretch>
        </p:blipFill>
        <p:spPr>
          <a:xfrm>
            <a:off x="6126748" y="534975"/>
            <a:ext cx="3745327" cy="3660784"/>
          </a:xfrm>
          <a:prstGeom prst="rect">
            <a:avLst/>
          </a:prstGeom>
          <a:effectLst/>
        </p:spPr>
      </p:pic>
      <p:sp useBgFill="1">
        <p:nvSpPr>
          <p:cNvPr id="78" name="Freeform 5">
            <a:extLst>
              <a:ext uri="{FF2B5EF4-FFF2-40B4-BE49-F238E27FC236}">
                <a16:creationId xmlns:a16="http://schemas.microsoft.com/office/drawing/2014/main" id="{4BA7EBCC-256E-4075-A58C-6ED2BFD5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标题 1">
            <a:extLst>
              <a:ext uri="{FF2B5EF4-FFF2-40B4-BE49-F238E27FC236}">
                <a16:creationId xmlns:a16="http://schemas.microsoft.com/office/drawing/2014/main" id="{4046BCCB-B990-EB4C-BEE1-E97B62FB6854}"/>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kumimoji="1" lang="en-US" altLang="zh-CN" sz="4800" dirty="0"/>
              <a:t>Relation and Attack Pattern</a:t>
            </a:r>
          </a:p>
        </p:txBody>
      </p:sp>
      <p:pic>
        <p:nvPicPr>
          <p:cNvPr id="4" name="图片 3">
            <a:extLst>
              <a:ext uri="{FF2B5EF4-FFF2-40B4-BE49-F238E27FC236}">
                <a16:creationId xmlns:a16="http://schemas.microsoft.com/office/drawing/2014/main" id="{9840C773-62B7-0D46-932D-3185A14C6306}"/>
              </a:ext>
            </a:extLst>
          </p:cNvPr>
          <p:cNvPicPr>
            <a:picLocks noChangeAspect="1"/>
          </p:cNvPicPr>
          <p:nvPr/>
        </p:nvPicPr>
        <p:blipFill>
          <a:blip r:embed="rId9"/>
          <a:stretch>
            <a:fillRect/>
          </a:stretch>
        </p:blipFill>
        <p:spPr>
          <a:xfrm>
            <a:off x="643855" y="636083"/>
            <a:ext cx="4261287" cy="3291844"/>
          </a:xfrm>
          <a:prstGeom prst="rect">
            <a:avLst/>
          </a:prstGeom>
          <a:effectLst/>
        </p:spPr>
      </p:pic>
    </p:spTree>
    <p:extLst>
      <p:ext uri="{BB962C8B-B14F-4D97-AF65-F5344CB8AC3E}">
        <p14:creationId xmlns:p14="http://schemas.microsoft.com/office/powerpoint/2010/main" val="179822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E33EA-F93A-9E4F-8FF5-E5362BA2ACA6}"/>
              </a:ext>
            </a:extLst>
          </p:cNvPr>
          <p:cNvSpPr>
            <a:spLocks noGrp="1"/>
          </p:cNvSpPr>
          <p:nvPr>
            <p:ph type="title"/>
          </p:nvPr>
        </p:nvSpPr>
        <p:spPr>
          <a:xfrm>
            <a:off x="467207" y="222299"/>
            <a:ext cx="9404723" cy="1400530"/>
          </a:xfrm>
        </p:spPr>
        <p:txBody>
          <a:bodyPr/>
          <a:lstStyle/>
          <a:p>
            <a:r>
              <a:rPr lang="en" altLang="zh-CN" b="1" dirty="0"/>
              <a:t>Demonstrative Example 1</a:t>
            </a:r>
            <a:endParaRPr kumimoji="1" lang="zh-CN" altLang="en-US" dirty="0"/>
          </a:p>
        </p:txBody>
      </p:sp>
      <p:sp>
        <p:nvSpPr>
          <p:cNvPr id="3" name="内容占位符 2">
            <a:extLst>
              <a:ext uri="{FF2B5EF4-FFF2-40B4-BE49-F238E27FC236}">
                <a16:creationId xmlns:a16="http://schemas.microsoft.com/office/drawing/2014/main" id="{E94CEBB5-A90A-8448-8FEE-694F9C65F9D9}"/>
              </a:ext>
            </a:extLst>
          </p:cNvPr>
          <p:cNvSpPr>
            <a:spLocks noGrp="1"/>
          </p:cNvSpPr>
          <p:nvPr>
            <p:ph idx="1"/>
          </p:nvPr>
        </p:nvSpPr>
        <p:spPr>
          <a:xfrm>
            <a:off x="1103312" y="2092674"/>
            <a:ext cx="10744131" cy="4195481"/>
          </a:xfrm>
        </p:spPr>
        <p:txBody>
          <a:bodyPr>
            <a:normAutofit fontScale="92500" lnSpcReduction="20000"/>
          </a:bodyPr>
          <a:lstStyle/>
          <a:p>
            <a:pPr marL="0" indent="0">
              <a:buNone/>
            </a:pPr>
            <a:endParaRPr kumimoji="1" lang="en-US" altLang="zh-CN" dirty="0"/>
          </a:p>
          <a:p>
            <a:r>
              <a:rPr kumimoji="1" lang="en-US" altLang="zh-CN" dirty="0"/>
              <a:t>Intent to execute: </a:t>
            </a:r>
          </a:p>
          <a:p>
            <a:pPr marL="0" indent="0">
              <a:buNone/>
            </a:pPr>
            <a:r>
              <a:rPr kumimoji="1" lang="en-US" altLang="zh-CN" dirty="0"/>
              <a:t> </a:t>
            </a:r>
            <a:r>
              <a:rPr lang="en" altLang="zh-CN" dirty="0"/>
              <a:t>SELECT * FROM items WHERE owner = &lt;</a:t>
            </a:r>
            <a:r>
              <a:rPr lang="en" altLang="zh-CN" dirty="0" err="1"/>
              <a:t>userName</a:t>
            </a:r>
            <a:r>
              <a:rPr lang="en" altLang="zh-CN" dirty="0"/>
              <a:t>&gt; AND </a:t>
            </a:r>
            <a:r>
              <a:rPr lang="en" altLang="zh-CN" dirty="0" err="1"/>
              <a:t>itemname</a:t>
            </a:r>
            <a:r>
              <a:rPr lang="en" altLang="zh-CN" dirty="0"/>
              <a:t> = &lt;</a:t>
            </a:r>
            <a:r>
              <a:rPr lang="en" altLang="zh-CN" dirty="0" err="1"/>
              <a:t>itemName</a:t>
            </a:r>
            <a:r>
              <a:rPr lang="en" altLang="zh-CN" dirty="0"/>
              <a:t>&gt;;</a:t>
            </a:r>
          </a:p>
          <a:p>
            <a:r>
              <a:rPr lang="en" altLang="zh-CN" dirty="0"/>
              <a:t>user name wiley enters</a:t>
            </a:r>
            <a:r>
              <a:rPr lang="zh-CN" altLang="en-US" dirty="0"/>
              <a:t>： </a:t>
            </a:r>
            <a:r>
              <a:rPr lang="en" altLang="zh-CN" dirty="0"/>
              <a:t>name' OR 'a'=‘a</a:t>
            </a:r>
          </a:p>
          <a:p>
            <a:pPr marL="0" indent="0">
              <a:buNone/>
            </a:pPr>
            <a:endParaRPr lang="en" altLang="zh-CN" dirty="0"/>
          </a:p>
          <a:p>
            <a:r>
              <a:rPr lang="en" altLang="zh-CN" dirty="0"/>
              <a:t>The above query change to :</a:t>
            </a:r>
          </a:p>
          <a:p>
            <a:pPr marL="0" indent="0">
              <a:buNone/>
            </a:pPr>
            <a:r>
              <a:rPr lang="en" altLang="zh-CN" dirty="0"/>
              <a:t> SELECT * FROM items WHERE owner = 'wiley' AND itemname = 'name' OR 'a'='a’;</a:t>
            </a:r>
          </a:p>
          <a:p>
            <a:pPr marL="0" indent="0">
              <a:buNone/>
            </a:pPr>
            <a:endParaRPr lang="en" altLang="zh-CN" dirty="0"/>
          </a:p>
          <a:p>
            <a:r>
              <a:rPr lang="en-US" altLang="zh-CN" dirty="0"/>
              <a:t>W</a:t>
            </a:r>
            <a:r>
              <a:rPr lang="en" altLang="zh-CN" dirty="0"/>
              <a:t>hich is same as :</a:t>
            </a:r>
          </a:p>
          <a:p>
            <a:pPr marL="0" indent="0">
              <a:buNone/>
            </a:pPr>
            <a:r>
              <a:rPr lang="en" altLang="zh-CN" dirty="0"/>
              <a:t> SELECT * FROM items;</a:t>
            </a:r>
          </a:p>
          <a:p>
            <a:pPr marL="0" indent="0">
              <a:buNone/>
            </a:pPr>
            <a:r>
              <a:rPr lang="en-US" altLang="zh-CN" dirty="0"/>
              <a:t> (</a:t>
            </a:r>
            <a:r>
              <a:rPr lang="en" altLang="zh-CN" dirty="0"/>
              <a:t>query now returns all entries stored in the items table</a:t>
            </a:r>
            <a:r>
              <a:rPr lang="en-US" altLang="zh-CN" dirty="0"/>
              <a:t>)</a:t>
            </a:r>
            <a:endParaRPr lang="en" altLang="zh-CN" dirty="0"/>
          </a:p>
          <a:p>
            <a:pPr marL="0" indent="0">
              <a:buNone/>
            </a:pPr>
            <a:endParaRPr lang="en" altLang="zh-CN" dirty="0"/>
          </a:p>
          <a:p>
            <a:pPr marL="0" indent="0">
              <a:buNone/>
            </a:pPr>
            <a:endParaRPr kumimoji="1" lang="en-US" altLang="zh-CN" dirty="0"/>
          </a:p>
        </p:txBody>
      </p:sp>
      <p:pic>
        <p:nvPicPr>
          <p:cNvPr id="5" name="图片 4">
            <a:extLst>
              <a:ext uri="{FF2B5EF4-FFF2-40B4-BE49-F238E27FC236}">
                <a16:creationId xmlns:a16="http://schemas.microsoft.com/office/drawing/2014/main" id="{DBB8D988-C786-D041-B115-A37E9F96FE84}"/>
              </a:ext>
            </a:extLst>
          </p:cNvPr>
          <p:cNvPicPr>
            <a:picLocks noChangeAspect="1"/>
          </p:cNvPicPr>
          <p:nvPr/>
        </p:nvPicPr>
        <p:blipFill>
          <a:blip r:embed="rId3"/>
          <a:stretch>
            <a:fillRect/>
          </a:stretch>
        </p:blipFill>
        <p:spPr>
          <a:xfrm>
            <a:off x="992188" y="1152983"/>
            <a:ext cx="10096500" cy="1168400"/>
          </a:xfrm>
          <a:prstGeom prst="rect">
            <a:avLst/>
          </a:prstGeom>
        </p:spPr>
      </p:pic>
    </p:spTree>
    <p:extLst>
      <p:ext uri="{BB962C8B-B14F-4D97-AF65-F5344CB8AC3E}">
        <p14:creationId xmlns:p14="http://schemas.microsoft.com/office/powerpoint/2010/main" val="168365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B82DC-CA82-E945-AC44-28D83D6AB7CA}"/>
              </a:ext>
            </a:extLst>
          </p:cNvPr>
          <p:cNvSpPr>
            <a:spLocks noGrp="1"/>
          </p:cNvSpPr>
          <p:nvPr>
            <p:ph type="title"/>
          </p:nvPr>
        </p:nvSpPr>
        <p:spPr>
          <a:xfrm>
            <a:off x="501277" y="205084"/>
            <a:ext cx="9404723" cy="1400530"/>
          </a:xfrm>
        </p:spPr>
        <p:txBody>
          <a:bodyPr/>
          <a:lstStyle/>
          <a:p>
            <a:r>
              <a:rPr lang="en" altLang="zh-CN" b="1" dirty="0"/>
              <a:t>Demonstrative Example 2</a:t>
            </a:r>
            <a:br>
              <a:rPr lang="en" altLang="zh-CN" b="1" dirty="0"/>
            </a:br>
            <a:r>
              <a:rPr lang="en" altLang="zh-CN" sz="3600" dirty="0"/>
              <a:t>Shell command execution</a:t>
            </a:r>
            <a:endParaRPr kumimoji="1" lang="zh-CN" altLang="en-US" dirty="0"/>
          </a:p>
        </p:txBody>
      </p:sp>
      <p:sp>
        <p:nvSpPr>
          <p:cNvPr id="3" name="内容占位符 2">
            <a:extLst>
              <a:ext uri="{FF2B5EF4-FFF2-40B4-BE49-F238E27FC236}">
                <a16:creationId xmlns:a16="http://schemas.microsoft.com/office/drawing/2014/main" id="{D5B4F8D2-F3EE-D84E-8B23-C214F6C40A1D}"/>
              </a:ext>
            </a:extLst>
          </p:cNvPr>
          <p:cNvSpPr>
            <a:spLocks noGrp="1"/>
          </p:cNvSpPr>
          <p:nvPr>
            <p:ph idx="1"/>
          </p:nvPr>
        </p:nvSpPr>
        <p:spPr>
          <a:xfrm>
            <a:off x="646111" y="1451114"/>
            <a:ext cx="11545889" cy="4797286"/>
          </a:xfrm>
        </p:spPr>
        <p:txBody>
          <a:bodyPr/>
          <a:lstStyle/>
          <a:p>
            <a:r>
              <a:rPr kumimoji="1" lang="en-US" altLang="zh-CN" dirty="0"/>
              <a:t>Query : </a:t>
            </a:r>
          </a:p>
          <a:p>
            <a:r>
              <a:rPr kumimoji="1" lang="en-US" altLang="zh-CN" dirty="0"/>
              <a:t>User</a:t>
            </a:r>
            <a:r>
              <a:rPr kumimoji="1" lang="zh-CN" altLang="en-US" dirty="0"/>
              <a:t>  </a:t>
            </a:r>
            <a:r>
              <a:rPr kumimoji="1" lang="en-US" altLang="zh-CN" dirty="0"/>
              <a:t>provides    :  </a:t>
            </a:r>
            <a:r>
              <a:rPr lang="en" altLang="zh-CN" dirty="0"/>
              <a:t>'; exec master..</a:t>
            </a:r>
            <a:r>
              <a:rPr lang="en" altLang="zh-CN" dirty="0" err="1"/>
              <a:t>xp_cmdshell</a:t>
            </a:r>
            <a:r>
              <a:rPr lang="en" altLang="zh-CN" dirty="0"/>
              <a:t> '</a:t>
            </a:r>
            <a:r>
              <a:rPr lang="en" altLang="zh-CN" dirty="0" err="1"/>
              <a:t>dir</a:t>
            </a:r>
            <a:r>
              <a:rPr lang="en" altLang="zh-CN" dirty="0"/>
              <a:t>’ –</a:t>
            </a:r>
          </a:p>
          <a:p>
            <a:r>
              <a:rPr kumimoji="1" lang="en" altLang="zh-CN" dirty="0"/>
              <a:t>Then query: </a:t>
            </a:r>
          </a:p>
          <a:p>
            <a:endParaRPr kumimoji="1" lang="en" altLang="zh-CN" dirty="0"/>
          </a:p>
          <a:p>
            <a:endParaRPr kumimoji="1" lang="en" altLang="zh-CN" dirty="0"/>
          </a:p>
          <a:p>
            <a:r>
              <a:rPr kumimoji="1" lang="en" altLang="zh-CN" dirty="0"/>
              <a:t>Become three parts:</a:t>
            </a:r>
          </a:p>
          <a:p>
            <a:pPr marL="0" indent="0">
              <a:buNone/>
            </a:pPr>
            <a:r>
              <a:rPr lang="en" altLang="zh-CN" dirty="0"/>
              <a:t>     </a:t>
            </a:r>
            <a:r>
              <a:rPr lang="en-US" altLang="zh-CN" dirty="0"/>
              <a:t>A</a:t>
            </a:r>
            <a:r>
              <a:rPr lang="en" altLang="zh-CN" dirty="0"/>
              <a:t> first SQL query</a:t>
            </a:r>
          </a:p>
          <a:p>
            <a:pPr marL="0" indent="0">
              <a:buNone/>
            </a:pPr>
            <a:r>
              <a:rPr lang="en" altLang="zh-CN" dirty="0"/>
              <a:t>     </a:t>
            </a:r>
            <a:r>
              <a:rPr lang="en-US" altLang="zh-CN" dirty="0"/>
              <a:t>A</a:t>
            </a:r>
            <a:r>
              <a:rPr lang="en" altLang="zh-CN" dirty="0"/>
              <a:t> second SQL query:  exec master..xp_cmdshell 'dir’</a:t>
            </a:r>
          </a:p>
          <a:p>
            <a:pPr marL="0" indent="0">
              <a:buNone/>
            </a:pPr>
            <a:r>
              <a:rPr lang="en" altLang="zh-CN" dirty="0"/>
              <a:t>     </a:t>
            </a:r>
            <a:r>
              <a:rPr lang="en-US" altLang="zh-CN" dirty="0"/>
              <a:t>An</a:t>
            </a:r>
            <a:r>
              <a:rPr lang="en" altLang="zh-CN" dirty="0"/>
              <a:t> MS SQL comment:</a:t>
            </a:r>
            <a:endParaRPr kumimoji="1" lang="zh-CN" altLang="en-US" dirty="0"/>
          </a:p>
        </p:txBody>
      </p:sp>
      <p:pic>
        <p:nvPicPr>
          <p:cNvPr id="7" name="图片 6">
            <a:extLst>
              <a:ext uri="{FF2B5EF4-FFF2-40B4-BE49-F238E27FC236}">
                <a16:creationId xmlns:a16="http://schemas.microsoft.com/office/drawing/2014/main" id="{A279E8FF-AF25-294D-85FD-4DF21E84F3A3}"/>
              </a:ext>
            </a:extLst>
          </p:cNvPr>
          <p:cNvPicPr>
            <a:picLocks noChangeAspect="1"/>
          </p:cNvPicPr>
          <p:nvPr/>
        </p:nvPicPr>
        <p:blipFill>
          <a:blip r:embed="rId3"/>
          <a:stretch>
            <a:fillRect/>
          </a:stretch>
        </p:blipFill>
        <p:spPr>
          <a:xfrm>
            <a:off x="2286000" y="1451114"/>
            <a:ext cx="7620000" cy="431800"/>
          </a:xfrm>
          <a:prstGeom prst="rect">
            <a:avLst/>
          </a:prstGeom>
        </p:spPr>
      </p:pic>
      <p:pic>
        <p:nvPicPr>
          <p:cNvPr id="9" name="图片 8">
            <a:extLst>
              <a:ext uri="{FF2B5EF4-FFF2-40B4-BE49-F238E27FC236}">
                <a16:creationId xmlns:a16="http://schemas.microsoft.com/office/drawing/2014/main" id="{CD813807-EEBC-F84B-8403-2CE7CA10BE5C}"/>
              </a:ext>
            </a:extLst>
          </p:cNvPr>
          <p:cNvPicPr>
            <a:picLocks noChangeAspect="1"/>
          </p:cNvPicPr>
          <p:nvPr/>
        </p:nvPicPr>
        <p:blipFill>
          <a:blip r:embed="rId4"/>
          <a:stretch>
            <a:fillRect/>
          </a:stretch>
        </p:blipFill>
        <p:spPr>
          <a:xfrm>
            <a:off x="1143000" y="2895600"/>
            <a:ext cx="9906000" cy="533400"/>
          </a:xfrm>
          <a:prstGeom prst="rect">
            <a:avLst/>
          </a:prstGeom>
        </p:spPr>
      </p:pic>
    </p:spTree>
    <p:extLst>
      <p:ext uri="{BB962C8B-B14F-4D97-AF65-F5344CB8AC3E}">
        <p14:creationId xmlns:p14="http://schemas.microsoft.com/office/powerpoint/2010/main" val="987633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14EE9-69EC-094C-8C7C-DE5CE4488107}"/>
              </a:ext>
            </a:extLst>
          </p:cNvPr>
          <p:cNvSpPr>
            <a:spLocks noGrp="1"/>
          </p:cNvSpPr>
          <p:nvPr>
            <p:ph type="title"/>
          </p:nvPr>
        </p:nvSpPr>
        <p:spPr>
          <a:xfrm>
            <a:off x="509047" y="173317"/>
            <a:ext cx="11560404" cy="1400530"/>
          </a:xfrm>
        </p:spPr>
        <p:txBody>
          <a:bodyPr/>
          <a:lstStyle/>
          <a:p>
            <a:r>
              <a:rPr lang="en" altLang="zh-CN" b="1" dirty="0"/>
              <a:t>Demonstrative Example 3</a:t>
            </a:r>
            <a:br>
              <a:rPr lang="en" altLang="zh-CN" b="1" dirty="0"/>
            </a:br>
            <a:r>
              <a:rPr lang="en" altLang="zh-CN" sz="3200" dirty="0"/>
              <a:t>Print a message summary given the message ID</a:t>
            </a:r>
            <a:endParaRPr kumimoji="1" lang="zh-CN" altLang="en-US" dirty="0"/>
          </a:p>
        </p:txBody>
      </p:sp>
      <p:sp>
        <p:nvSpPr>
          <p:cNvPr id="3" name="内容占位符 2">
            <a:extLst>
              <a:ext uri="{FF2B5EF4-FFF2-40B4-BE49-F238E27FC236}">
                <a16:creationId xmlns:a16="http://schemas.microsoft.com/office/drawing/2014/main" id="{1FA7DDFA-34A2-CD4D-BA00-9009B7CCC48C}"/>
              </a:ext>
            </a:extLst>
          </p:cNvPr>
          <p:cNvSpPr>
            <a:spLocks noGrp="1"/>
          </p:cNvSpPr>
          <p:nvPr>
            <p:ph idx="1"/>
          </p:nvPr>
        </p:nvSpPr>
        <p:spPr>
          <a:xfrm>
            <a:off x="1104293" y="1853248"/>
            <a:ext cx="8946541" cy="4195481"/>
          </a:xfrm>
        </p:spPr>
        <p:txBody>
          <a:bodyPr/>
          <a:lstStyle/>
          <a:p>
            <a:endParaRPr kumimoji="1" lang="en-US" altLang="zh-CN" dirty="0"/>
          </a:p>
          <a:p>
            <a:pPr marL="0" indent="0">
              <a:buNone/>
            </a:pPr>
            <a:endParaRPr kumimoji="1" lang="en-US" altLang="zh-CN" dirty="0"/>
          </a:p>
          <a:p>
            <a:r>
              <a:rPr kumimoji="1" lang="en-US" altLang="zh-CN" dirty="0"/>
              <a:t>Attack code: </a:t>
            </a:r>
            <a:r>
              <a:rPr lang="en" altLang="zh-CN" dirty="0"/>
              <a:t>1432' or '1' = ‘1</a:t>
            </a:r>
          </a:p>
          <a:p>
            <a:r>
              <a:rPr lang="en" altLang="zh-CN" dirty="0"/>
              <a:t>Resulting query:</a:t>
            </a:r>
          </a:p>
          <a:p>
            <a:pPr marL="0" indent="0">
              <a:buNone/>
            </a:pPr>
            <a:endParaRPr lang="en" altLang="zh-CN" dirty="0"/>
          </a:p>
          <a:p>
            <a:r>
              <a:rPr lang="en" altLang="zh-CN" dirty="0"/>
              <a:t>Retrieve all other messages</a:t>
            </a:r>
          </a:p>
          <a:p>
            <a:pPr>
              <a:buFont typeface="Wingdings" pitchFamily="2" charset="2"/>
              <a:buChar char="u"/>
            </a:pPr>
            <a:r>
              <a:rPr lang="en" altLang="zh-CN" dirty="0"/>
              <a:t>Eliminate this  injection:</a:t>
            </a:r>
          </a:p>
          <a:p>
            <a:pPr marL="0" indent="0">
              <a:buNone/>
            </a:pPr>
            <a:endParaRPr kumimoji="1" lang="en-US" altLang="zh-CN" dirty="0"/>
          </a:p>
          <a:p>
            <a:pPr marL="0" indent="0">
              <a:buNone/>
            </a:pPr>
            <a:endParaRPr kumimoji="1" lang="en-US" altLang="zh-CN" dirty="0"/>
          </a:p>
          <a:p>
            <a:endParaRPr kumimoji="1" lang="zh-CN" altLang="en-US" dirty="0"/>
          </a:p>
        </p:txBody>
      </p:sp>
      <p:pic>
        <p:nvPicPr>
          <p:cNvPr id="5" name="图片 4">
            <a:extLst>
              <a:ext uri="{FF2B5EF4-FFF2-40B4-BE49-F238E27FC236}">
                <a16:creationId xmlns:a16="http://schemas.microsoft.com/office/drawing/2014/main" id="{C10FD58B-728D-0F4E-9713-F505C0A98838}"/>
              </a:ext>
            </a:extLst>
          </p:cNvPr>
          <p:cNvPicPr>
            <a:picLocks noChangeAspect="1"/>
          </p:cNvPicPr>
          <p:nvPr/>
        </p:nvPicPr>
        <p:blipFill>
          <a:blip r:embed="rId3"/>
          <a:stretch>
            <a:fillRect/>
          </a:stretch>
        </p:blipFill>
        <p:spPr>
          <a:xfrm>
            <a:off x="1565116" y="1713548"/>
            <a:ext cx="7289800" cy="698500"/>
          </a:xfrm>
          <a:prstGeom prst="rect">
            <a:avLst/>
          </a:prstGeom>
        </p:spPr>
      </p:pic>
      <p:pic>
        <p:nvPicPr>
          <p:cNvPr id="6" name="图片 5">
            <a:extLst>
              <a:ext uri="{FF2B5EF4-FFF2-40B4-BE49-F238E27FC236}">
                <a16:creationId xmlns:a16="http://schemas.microsoft.com/office/drawing/2014/main" id="{4B6523ED-7DA2-3D44-8793-8CBEED208FCD}"/>
              </a:ext>
            </a:extLst>
          </p:cNvPr>
          <p:cNvPicPr>
            <a:picLocks noChangeAspect="1"/>
          </p:cNvPicPr>
          <p:nvPr/>
        </p:nvPicPr>
        <p:blipFill>
          <a:blip r:embed="rId4"/>
          <a:stretch>
            <a:fillRect/>
          </a:stretch>
        </p:blipFill>
        <p:spPr>
          <a:xfrm>
            <a:off x="1703572" y="3671588"/>
            <a:ext cx="7175500" cy="279400"/>
          </a:xfrm>
          <a:prstGeom prst="rect">
            <a:avLst/>
          </a:prstGeom>
        </p:spPr>
      </p:pic>
      <p:pic>
        <p:nvPicPr>
          <p:cNvPr id="7" name="图片 6">
            <a:extLst>
              <a:ext uri="{FF2B5EF4-FFF2-40B4-BE49-F238E27FC236}">
                <a16:creationId xmlns:a16="http://schemas.microsoft.com/office/drawing/2014/main" id="{6D34970F-41D1-C448-9797-19EB358D653E}"/>
              </a:ext>
            </a:extLst>
          </p:cNvPr>
          <p:cNvPicPr>
            <a:picLocks noChangeAspect="1"/>
          </p:cNvPicPr>
          <p:nvPr/>
        </p:nvPicPr>
        <p:blipFill>
          <a:blip r:embed="rId5"/>
          <a:stretch>
            <a:fillRect/>
          </a:stretch>
        </p:blipFill>
        <p:spPr>
          <a:xfrm>
            <a:off x="1565116" y="5070828"/>
            <a:ext cx="7289800" cy="787400"/>
          </a:xfrm>
          <a:prstGeom prst="rect">
            <a:avLst/>
          </a:prstGeom>
        </p:spPr>
      </p:pic>
    </p:spTree>
    <p:extLst>
      <p:ext uri="{BB962C8B-B14F-4D97-AF65-F5344CB8AC3E}">
        <p14:creationId xmlns:p14="http://schemas.microsoft.com/office/powerpoint/2010/main" val="2862255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148D2-762D-BF44-A717-C8DD3EDA8B60}"/>
              </a:ext>
            </a:extLst>
          </p:cNvPr>
          <p:cNvSpPr>
            <a:spLocks noGrp="1"/>
          </p:cNvSpPr>
          <p:nvPr>
            <p:ph type="title"/>
          </p:nvPr>
        </p:nvSpPr>
        <p:spPr/>
        <p:txBody>
          <a:bodyPr/>
          <a:lstStyle/>
          <a:p>
            <a:r>
              <a:rPr kumimoji="1" lang="en-US" altLang="zh-CN" dirty="0"/>
              <a:t>Mitigations</a:t>
            </a:r>
            <a:br>
              <a:rPr kumimoji="1" lang="en-US" altLang="zh-CN" dirty="0"/>
            </a:br>
            <a:r>
              <a:rPr lang="en" altLang="zh-CN" b="1" dirty="0"/>
              <a:t>Phase: Architecture and Design</a:t>
            </a:r>
            <a:endParaRPr kumimoji="1" lang="zh-CN" altLang="en-US" dirty="0"/>
          </a:p>
        </p:txBody>
      </p:sp>
      <p:sp>
        <p:nvSpPr>
          <p:cNvPr id="3" name="内容占位符 2">
            <a:extLst>
              <a:ext uri="{FF2B5EF4-FFF2-40B4-BE49-F238E27FC236}">
                <a16:creationId xmlns:a16="http://schemas.microsoft.com/office/drawing/2014/main" id="{0ED5B1CE-F162-8549-938F-9C4F62723EE1}"/>
              </a:ext>
            </a:extLst>
          </p:cNvPr>
          <p:cNvSpPr>
            <a:spLocks noGrp="1"/>
          </p:cNvSpPr>
          <p:nvPr>
            <p:ph idx="1"/>
          </p:nvPr>
        </p:nvSpPr>
        <p:spPr>
          <a:xfrm>
            <a:off x="646111" y="1977967"/>
            <a:ext cx="11088688" cy="4195481"/>
          </a:xfrm>
        </p:spPr>
        <p:txBody>
          <a:bodyPr/>
          <a:lstStyle/>
          <a:p>
            <a:r>
              <a:rPr lang="en" altLang="zh-CN" b="1" dirty="0"/>
              <a:t>Strategy: Libraries or Frameworks</a:t>
            </a:r>
          </a:p>
          <a:p>
            <a:pPr marL="0" indent="0">
              <a:buNone/>
            </a:pPr>
            <a:r>
              <a:rPr lang="en" altLang="zh-CN" dirty="0"/>
              <a:t>does not allow the weakness to occur or provide some constructors that makes the weakness easier to avoid. (Hibernate , Enterprise Java Beans)</a:t>
            </a:r>
          </a:p>
          <a:p>
            <a:r>
              <a:rPr lang="en" altLang="zh-CN" b="1" dirty="0"/>
              <a:t>Strategy: Parametrization</a:t>
            </a:r>
          </a:p>
          <a:p>
            <a:pPr marL="0" indent="0">
              <a:buNone/>
            </a:pPr>
            <a:r>
              <a:rPr lang="en" altLang="zh-CN" dirty="0"/>
              <a:t>automatically enforce the separation between data and code</a:t>
            </a:r>
            <a:endParaRPr lang="en" altLang="zh-CN" b="1" dirty="0"/>
          </a:p>
          <a:p>
            <a:r>
              <a:rPr lang="en" altLang="zh-CN" b="1" dirty="0"/>
              <a:t>Strategy: Repetition of client-side security checks onto the server </a:t>
            </a:r>
          </a:p>
          <a:p>
            <a:pPr marL="0" indent="0">
              <a:buNone/>
            </a:pPr>
            <a:r>
              <a:rPr lang="en" altLang="zh-CN" dirty="0"/>
              <a:t>the attacker will not be able to bypass these security checks on client side</a:t>
            </a:r>
            <a:endParaRPr lang="en" altLang="zh-CN" b="1" dirty="0"/>
          </a:p>
        </p:txBody>
      </p:sp>
    </p:spTree>
    <p:extLst>
      <p:ext uri="{BB962C8B-B14F-4D97-AF65-F5344CB8AC3E}">
        <p14:creationId xmlns:p14="http://schemas.microsoft.com/office/powerpoint/2010/main" val="3957722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1289</Words>
  <Application>Microsoft Macintosh PowerPoint</Application>
  <PresentationFormat>宽屏</PresentationFormat>
  <Paragraphs>129</Paragraphs>
  <Slides>12</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宋体</vt:lpstr>
      <vt:lpstr>Arial</vt:lpstr>
      <vt:lpstr>Century Gothic</vt:lpstr>
      <vt:lpstr>Times New Roman</vt:lpstr>
      <vt:lpstr>Wingdings</vt:lpstr>
      <vt:lpstr>Wingdings 3</vt:lpstr>
      <vt:lpstr>离子</vt:lpstr>
      <vt:lpstr>CWE 89  Improper Sanitization of Special Elements used in an SQL Command ('SQL Injection’)  </vt:lpstr>
      <vt:lpstr>Content </vt:lpstr>
      <vt:lpstr>What is CWE 89 </vt:lpstr>
      <vt:lpstr>Common Consequence</vt:lpstr>
      <vt:lpstr>Relation and Attack Pattern</vt:lpstr>
      <vt:lpstr>Demonstrative Example 1</vt:lpstr>
      <vt:lpstr>Demonstrative Example 2 Shell command execution</vt:lpstr>
      <vt:lpstr>Demonstrative Example 3 Print a message summary given the message ID</vt:lpstr>
      <vt:lpstr>Mitigations Phase: Architecture and Design</vt:lpstr>
      <vt:lpstr>Mitigations Phase: Implementation</vt:lpstr>
      <vt:lpstr>Demo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CWE 89  Improper Sanitization of Special Elements used in an SQL Command ('SQL Injection’)  </dc:title>
  <dc:creator>Tingjun Wan</dc:creator>
  <cp:lastModifiedBy>johnjia1123@gmail.com</cp:lastModifiedBy>
  <cp:revision>7</cp:revision>
  <dcterms:created xsi:type="dcterms:W3CDTF">2019-03-23T18:34:09Z</dcterms:created>
  <dcterms:modified xsi:type="dcterms:W3CDTF">2019-03-25T13:02:55Z</dcterms:modified>
</cp:coreProperties>
</file>